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311" r:id="rId5"/>
    <p:sldId id="286" r:id="rId6"/>
    <p:sldId id="269" r:id="rId7"/>
    <p:sldId id="285" r:id="rId8"/>
    <p:sldId id="302" r:id="rId9"/>
    <p:sldId id="317" r:id="rId10"/>
    <p:sldId id="306" r:id="rId11"/>
    <p:sldId id="264" r:id="rId12"/>
    <p:sldId id="265" r:id="rId13"/>
    <p:sldId id="266" r:id="rId14"/>
    <p:sldId id="260" r:id="rId15"/>
    <p:sldId id="261" r:id="rId16"/>
    <p:sldId id="262" r:id="rId17"/>
    <p:sldId id="305" r:id="rId18"/>
    <p:sldId id="267" r:id="rId19"/>
    <p:sldId id="312" r:id="rId20"/>
    <p:sldId id="268" r:id="rId21"/>
    <p:sldId id="271" r:id="rId22"/>
    <p:sldId id="273" r:id="rId23"/>
    <p:sldId id="315" r:id="rId24"/>
    <p:sldId id="292" r:id="rId25"/>
    <p:sldId id="318" r:id="rId26"/>
    <p:sldId id="307" r:id="rId27"/>
    <p:sldId id="278" r:id="rId28"/>
    <p:sldId id="291" r:id="rId29"/>
    <p:sldId id="288" r:id="rId30"/>
    <p:sldId id="289" r:id="rId31"/>
    <p:sldId id="290" r:id="rId32"/>
    <p:sldId id="313" r:id="rId33"/>
    <p:sldId id="274" r:id="rId34"/>
    <p:sldId id="293" r:id="rId35"/>
    <p:sldId id="294" r:id="rId36"/>
    <p:sldId id="295" r:id="rId37"/>
    <p:sldId id="319" r:id="rId38"/>
    <p:sldId id="277" r:id="rId39"/>
    <p:sldId id="297" r:id="rId40"/>
    <p:sldId id="298" r:id="rId41"/>
    <p:sldId id="299" r:id="rId42"/>
    <p:sldId id="300" r:id="rId43"/>
    <p:sldId id="301" r:id="rId44"/>
    <p:sldId id="303" r:id="rId45"/>
    <p:sldId id="30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ak kumar" initials="dk" lastIdx="1" clrIdx="0">
    <p:extLst>
      <p:ext uri="{19B8F6BF-5375-455C-9EA6-DF929625EA0E}">
        <p15:presenceInfo xmlns:p15="http://schemas.microsoft.com/office/powerpoint/2012/main" userId="05a317ed8a5b365c" providerId="Windows Live"/>
      </p:ext>
    </p:extLst>
  </p:cmAuthor>
  <p:cmAuthor id="2" name="Ming Shao" initials="MS" lastIdx="2" clrIdx="1">
    <p:extLst>
      <p:ext uri="{19B8F6BF-5375-455C-9EA6-DF929625EA0E}">
        <p15:presenceInfo xmlns:p15="http://schemas.microsoft.com/office/powerpoint/2012/main" userId="Ming S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ECD95D-A16F-4783-9378-39BC230F05FB}" v="37" dt="2018-08-31T16:14:28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84248" autoAdjust="0"/>
  </p:normalViewPr>
  <p:slideViewPr>
    <p:cSldViewPr snapToGrid="0">
      <p:cViewPr varScale="1">
        <p:scale>
          <a:sx n="109" d="100"/>
          <a:sy n="109" d="100"/>
        </p:scale>
        <p:origin x="6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879A7-A119-4AEE-81BC-4FBB5A41319B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195E1-9616-44AF-B9B3-E52265BAA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9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used in training a classifier must be properly chosen to be representative</a:t>
            </a:r>
          </a:p>
          <a:p>
            <a:r>
              <a:rPr lang="en-US" dirty="0"/>
              <a:t>If not? Accuracy will be worse</a:t>
            </a:r>
          </a:p>
          <a:p>
            <a:r>
              <a:rPr lang="en-US" dirty="0"/>
              <a:t>But suppose we want to apply a classifier to a new or shifting domain? Retrain?</a:t>
            </a:r>
          </a:p>
          <a:p>
            <a:pPr lvl="1"/>
            <a:r>
              <a:rPr lang="en-US" dirty="0"/>
              <a:t>But that’s expensive</a:t>
            </a:r>
          </a:p>
          <a:p>
            <a:r>
              <a:rPr lang="en-US" dirty="0"/>
              <a:t>Can we somehow use our existing classifier as a starting point to give us shortcut </a:t>
            </a:r>
          </a:p>
          <a:p>
            <a:r>
              <a:rPr lang="en-US" dirty="0"/>
              <a:t>This is Transfer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0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73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vocabularies are built</a:t>
            </a:r>
          </a:p>
          <a:p>
            <a:pPr lvl="1"/>
            <a:r>
              <a:rPr lang="en-US" dirty="0"/>
              <a:t>Transform low-level feature into high level representation</a:t>
            </a:r>
          </a:p>
          <a:p>
            <a:r>
              <a:rPr lang="en-US" dirty="0"/>
              <a:t>Fisher vector of images has extension of popular bag of visual words</a:t>
            </a:r>
          </a:p>
          <a:p>
            <a:pPr lvl="1"/>
            <a:r>
              <a:rPr lang="en-US" dirty="0"/>
              <a:t>It doesn't characterize the image by the number of occurrence</a:t>
            </a:r>
          </a:p>
          <a:p>
            <a:pPr lvl="1"/>
            <a:r>
              <a:rPr lang="en-US" dirty="0"/>
              <a:t>Characterized by the gradient vector</a:t>
            </a:r>
          </a:p>
          <a:p>
            <a:pPr lvl="2"/>
            <a:r>
              <a:rPr lang="en-US" dirty="0"/>
              <a:t>Derived from generative probabilistic model</a:t>
            </a:r>
          </a:p>
          <a:p>
            <a:pPr lvl="2"/>
            <a:r>
              <a:rPr lang="en-US" dirty="0"/>
              <a:t>Gradient of log-likelihood describe the contribution of parameter.</a:t>
            </a:r>
          </a:p>
          <a:p>
            <a:r>
              <a:rPr lang="en-US" dirty="0"/>
              <a:t>Fisher vector</a:t>
            </a:r>
          </a:p>
          <a:p>
            <a:pPr lvl="1"/>
            <a:r>
              <a:rPr lang="en-US" dirty="0"/>
              <a:t>Computes the Gaussian Mixture model (GMM) with second order information</a:t>
            </a:r>
          </a:p>
          <a:p>
            <a:pPr lvl="1"/>
            <a:r>
              <a:rPr lang="en-US" dirty="0"/>
              <a:t>Computes the aggregated feature vector w.r.t the mean and covariance of GMM</a:t>
            </a:r>
          </a:p>
          <a:p>
            <a:pPr lvl="1"/>
            <a:r>
              <a:rPr lang="en-US" dirty="0"/>
              <a:t>2*k*d features. </a:t>
            </a:r>
          </a:p>
          <a:p>
            <a:pPr lvl="2"/>
            <a:r>
              <a:rPr lang="en-US" dirty="0"/>
              <a:t> k = number of center, d= dimensions of data</a:t>
            </a:r>
          </a:p>
          <a:p>
            <a:pPr lvl="2"/>
            <a:r>
              <a:rPr lang="en-US" dirty="0"/>
              <a:t>Total = 2 * 128 *96 = 24576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44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View1-View2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5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View1-View3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7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View2-View1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75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View2-View3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309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View3-View1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View3-View2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3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8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4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2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9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0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3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617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77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0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476FA-2765-43A8-8F7B-422550410074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1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heng\Desktop\Towards%20efficient%20video%20representations%20for%20action%20recognition\THUMOS\desc.avi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33.png"/><Relationship Id="rId4" Type="http://schemas.openxmlformats.org/officeDocument/2006/relationships/video" Target="../media/media3.mp4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kern="0" dirty="0"/>
              <a:t>Cross-View Action Recognition via Joint Dictionary and Transfer Learning</a:t>
            </a:r>
            <a:br>
              <a:rPr lang="en-US" sz="4400" kern="0" dirty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29024"/>
            <a:ext cx="9144000" cy="565013"/>
          </a:xfrm>
        </p:spPr>
        <p:txBody>
          <a:bodyPr/>
          <a:lstStyle/>
          <a:p>
            <a:r>
              <a:rPr lang="en-US" b="1" dirty="0"/>
              <a:t>Deepak Kumar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EDE6AF3-0D49-41F3-A41B-60CB15F050FC}"/>
              </a:ext>
            </a:extLst>
          </p:cNvPr>
          <p:cNvSpPr txBox="1">
            <a:spLocks/>
          </p:cNvSpPr>
          <p:nvPr/>
        </p:nvSpPr>
        <p:spPr>
          <a:xfrm>
            <a:off x="1524000" y="3982112"/>
            <a:ext cx="9144000" cy="56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Advisor : </a:t>
            </a:r>
            <a:r>
              <a:rPr lang="en-US" dirty="0"/>
              <a:t>Dr. Ming Shao</a:t>
            </a:r>
          </a:p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496DE0-E35B-472D-842C-477CDF5FB6BB}"/>
              </a:ext>
            </a:extLst>
          </p:cNvPr>
          <p:cNvSpPr txBox="1">
            <a:spLocks/>
          </p:cNvSpPr>
          <p:nvPr/>
        </p:nvSpPr>
        <p:spPr>
          <a:xfrm>
            <a:off x="1524000" y="4735199"/>
            <a:ext cx="9144000" cy="565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Committee Members : </a:t>
            </a:r>
            <a:r>
              <a:rPr lang="en-US" dirty="0"/>
              <a:t>Dr. David Koop, Dr. Maoyuan Sun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8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006" y="26461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</a:p>
        </p:txBody>
      </p:sp>
    </p:spTree>
    <p:extLst>
      <p:ext uri="{BB962C8B-B14F-4D97-AF65-F5344CB8AC3E}">
        <p14:creationId xmlns:p14="http://schemas.microsoft.com/office/powerpoint/2010/main" val="234119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Cross-View Action Recognition via Joint Dictionary and Transfer Learning Framework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43" y="1599983"/>
            <a:ext cx="8818257" cy="51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9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Cross-View Action Recognition via Joint Dictionary and Transfer Learning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/>
          </a:bodyPr>
          <a:lstStyle/>
          <a:p>
            <a:r>
              <a:rPr lang="en-US" dirty="0"/>
              <a:t>Three Major Steps</a:t>
            </a:r>
          </a:p>
          <a:p>
            <a:pPr lvl="1"/>
            <a:r>
              <a:rPr lang="en-US" dirty="0"/>
              <a:t>Feature Extraction and Codebook Generation</a:t>
            </a:r>
          </a:p>
          <a:p>
            <a:pPr lvl="2"/>
            <a:r>
              <a:rPr lang="en-US" dirty="0"/>
              <a:t>Improved Dense Trajectories is used for feature extraction</a:t>
            </a:r>
          </a:p>
          <a:p>
            <a:pPr lvl="2"/>
            <a:r>
              <a:rPr lang="en-US" dirty="0"/>
              <a:t>Gaussian Mixture Model and Fisher Vectors for visual vocabularies </a:t>
            </a:r>
          </a:p>
          <a:p>
            <a:pPr lvl="1"/>
            <a:r>
              <a:rPr lang="en-US" dirty="0"/>
              <a:t>Transfer Learning</a:t>
            </a:r>
          </a:p>
          <a:p>
            <a:pPr lvl="1"/>
            <a:r>
              <a:rPr lang="en-US" dirty="0"/>
              <a:t>Dictionary Learning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020BF74-6773-4248-BEED-442079B06120}"/>
              </a:ext>
            </a:extLst>
          </p:cNvPr>
          <p:cNvSpPr/>
          <p:nvPr/>
        </p:nvSpPr>
        <p:spPr>
          <a:xfrm>
            <a:off x="4319451" y="3429001"/>
            <a:ext cx="269966" cy="751114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D95C4-A3F4-404A-9F5C-4FAF1684B627}"/>
              </a:ext>
            </a:extLst>
          </p:cNvPr>
          <p:cNvSpPr txBox="1"/>
          <p:nvPr/>
        </p:nvSpPr>
        <p:spPr>
          <a:xfrm>
            <a:off x="4737466" y="3624242"/>
            <a:ext cx="2688266" cy="369332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Jointly Learning</a:t>
            </a:r>
          </a:p>
        </p:txBody>
      </p:sp>
    </p:spTree>
    <p:extLst>
      <p:ext uri="{BB962C8B-B14F-4D97-AF65-F5344CB8AC3E}">
        <p14:creationId xmlns:p14="http://schemas.microsoft.com/office/powerpoint/2010/main" val="9511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Action Recognition in realistic videos</a:t>
            </a:r>
          </a:p>
        </p:txBody>
      </p:sp>
      <p:cxnSp>
        <p:nvCxnSpPr>
          <p:cNvPr id="32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Challenges</a:t>
            </a:r>
          </a:p>
          <a:p>
            <a:pPr lvl="1"/>
            <a:r>
              <a:rPr lang="en-US" dirty="0"/>
              <a:t>Camera motion</a:t>
            </a:r>
          </a:p>
          <a:p>
            <a:pPr lvl="1"/>
            <a:r>
              <a:rPr lang="en-US" dirty="0"/>
              <a:t>Cluttered background and occlusion</a:t>
            </a:r>
          </a:p>
          <a:p>
            <a:pPr lvl="1"/>
            <a:r>
              <a:rPr lang="en-US" dirty="0"/>
              <a:t>Viewpoint and illumination changes</a:t>
            </a:r>
          </a:p>
          <a:p>
            <a:r>
              <a:rPr lang="en-US" sz="2400" dirty="0"/>
              <a:t>Current state of the art</a:t>
            </a:r>
          </a:p>
          <a:p>
            <a:pPr lvl="1"/>
            <a:r>
              <a:rPr lang="en-US" dirty="0"/>
              <a:t>Improved Dense Trajectories performs the best on large variety of datasets</a:t>
            </a:r>
          </a:p>
          <a:p>
            <a:pPr lvl="1"/>
            <a:r>
              <a:rPr lang="en-US" dirty="0"/>
              <a:t>Improved Dense Trajectories is the extension of Dense Trajectories.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342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Dense trajectories revisited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Three major steps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Dense Sampling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Feature Tracking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Trajectory aligned descriptors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20" y="643467"/>
            <a:ext cx="6792685" cy="2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18573-6BEC-4541-B8E5-4B13C80274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5787" y="3647553"/>
            <a:ext cx="3514644" cy="2542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4" y="3647552"/>
            <a:ext cx="1240971" cy="248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7077" y="610940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10911" y="6099351"/>
            <a:ext cx="184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MBH</a:t>
            </a:r>
          </a:p>
        </p:txBody>
      </p:sp>
    </p:spTree>
    <p:extLst>
      <p:ext uri="{BB962C8B-B14F-4D97-AF65-F5344CB8AC3E}">
        <p14:creationId xmlns:p14="http://schemas.microsoft.com/office/powerpoint/2010/main" val="181622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549"/>
            <a:ext cx="10515600" cy="1325563"/>
          </a:xfrm>
        </p:spPr>
        <p:txBody>
          <a:bodyPr/>
          <a:lstStyle/>
          <a:p>
            <a:r>
              <a:rPr lang="en-US" altLang="zh-CN" dirty="0"/>
              <a:t>Dense trajectories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3406"/>
            <a:ext cx="10515600" cy="25177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Capture the intrinsic dynamic structure in video</a:t>
            </a:r>
          </a:p>
          <a:p>
            <a:pPr lvl="1"/>
            <a:r>
              <a:rPr lang="en-US" dirty="0"/>
              <a:t>MBH is robust to camera motion estimation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Generate irrelevant trajectories in background due to camera motion</a:t>
            </a:r>
          </a:p>
          <a:p>
            <a:pPr lvl="1"/>
            <a:r>
              <a:rPr lang="en-US" dirty="0"/>
              <a:t>Motion descriptors are corrupted due to camera motion, e.g., HOF, MBH</a:t>
            </a:r>
          </a:p>
        </p:txBody>
      </p:sp>
      <p:pic>
        <p:nvPicPr>
          <p:cNvPr id="4" name="desc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74" y="3690262"/>
            <a:ext cx="8585280" cy="288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67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Dense Trajectories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3352"/>
            <a:ext cx="10515600" cy="19420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Improved dense trajectories by explicit camera motion estimation</a:t>
            </a:r>
          </a:p>
          <a:p>
            <a:r>
              <a:rPr lang="en-US" dirty="0"/>
              <a:t>Detect human to remove outlier matches for </a:t>
            </a:r>
            <a:r>
              <a:rPr lang="en-US" dirty="0" err="1"/>
              <a:t>homography</a:t>
            </a:r>
            <a:r>
              <a:rPr lang="en-US" dirty="0"/>
              <a:t> estimation</a:t>
            </a:r>
          </a:p>
          <a:p>
            <a:r>
              <a:rPr lang="en-US" dirty="0"/>
              <a:t>Stabilize optical flow to eliminate camera motion</a:t>
            </a:r>
          </a:p>
          <a:p>
            <a:r>
              <a:rPr lang="en-US" dirty="0"/>
              <a:t>Remove trajectories caused by camera motion</a:t>
            </a:r>
          </a:p>
          <a:p>
            <a:endParaRPr lang="en-US" dirty="0"/>
          </a:p>
        </p:txBody>
      </p:sp>
      <p:pic>
        <p:nvPicPr>
          <p:cNvPr id="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90" y="3295394"/>
            <a:ext cx="6091200" cy="332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295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89A2-EE5F-4DCF-9F3B-52349C6B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Dense Trajectories</a:t>
            </a:r>
          </a:p>
        </p:txBody>
      </p:sp>
      <p:pic>
        <p:nvPicPr>
          <p:cNvPr id="4" name="demo_iccv13">
            <a:hlinkClick r:id="" action="ppaction://media"/>
            <a:extLst>
              <a:ext uri="{FF2B5EF4-FFF2-40B4-BE49-F238E27FC236}">
                <a16:creationId xmlns:a16="http://schemas.microsoft.com/office/drawing/2014/main" id="{DE6E3771-8D61-4A36-9FC7-3FEA5301D7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7413" y="1825625"/>
            <a:ext cx="7875587" cy="4351338"/>
          </a:xfrm>
        </p:spPr>
      </p:pic>
    </p:spTree>
    <p:extLst>
      <p:ext uri="{BB962C8B-B14F-4D97-AF65-F5344CB8AC3E}">
        <p14:creationId xmlns:p14="http://schemas.microsoft.com/office/powerpoint/2010/main" val="126303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Dense Trajectories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format of computed features</a:t>
            </a:r>
          </a:p>
          <a:p>
            <a:pPr lvl="1"/>
            <a:r>
              <a:rPr lang="en-US" dirty="0"/>
              <a:t>The first 10 element are information about Trajectory</a:t>
            </a:r>
          </a:p>
          <a:p>
            <a:pPr lvl="1"/>
            <a:r>
              <a:rPr lang="en-US" dirty="0"/>
              <a:t>The other elements are five descriptors </a:t>
            </a:r>
          </a:p>
          <a:p>
            <a:pPr lvl="2"/>
            <a:r>
              <a:rPr lang="en-US" dirty="0"/>
              <a:t>Trajectory: (30 dimensions)</a:t>
            </a:r>
          </a:p>
          <a:p>
            <a:pPr lvl="2"/>
            <a:r>
              <a:rPr lang="en-US" dirty="0"/>
              <a:t>HOG: 8x[spatial cells] x [spatial cells] x [temporal cells] (default 96 dimensions) </a:t>
            </a:r>
          </a:p>
          <a:p>
            <a:pPr lvl="2"/>
            <a:r>
              <a:rPr lang="en-US" dirty="0"/>
              <a:t>HOF: 9x[spatial cells] x [spatial cells] x [temporal cells] (default 108 dimensions)</a:t>
            </a:r>
          </a:p>
          <a:p>
            <a:pPr lvl="2"/>
            <a:r>
              <a:rPr lang="en-US" dirty="0" err="1"/>
              <a:t>MBHx</a:t>
            </a:r>
            <a:r>
              <a:rPr lang="en-US" dirty="0"/>
              <a:t>: 8x[spatial cells] x [spatial cells] x [temporal cells] (default 96 dimensions)</a:t>
            </a:r>
          </a:p>
          <a:p>
            <a:pPr lvl="2"/>
            <a:r>
              <a:rPr lang="en-US" dirty="0" err="1"/>
              <a:t>MBHy</a:t>
            </a:r>
            <a:r>
              <a:rPr lang="en-US" dirty="0"/>
              <a:t>: 8x[spatial cells] x [spatial cells] x [temporal cells] (default 96 dimensions)</a:t>
            </a:r>
          </a:p>
          <a:p>
            <a:r>
              <a:rPr lang="en-US" dirty="0"/>
              <a:t>So in total we have 436 dimension feature</a:t>
            </a:r>
          </a:p>
          <a:p>
            <a:pPr lvl="1"/>
            <a:r>
              <a:rPr lang="en-US" dirty="0"/>
              <a:t>While the number of features varies video to video.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96401" y="6375400"/>
            <a:ext cx="281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H.Wang</a:t>
            </a:r>
            <a:r>
              <a:rPr lang="en-US" dirty="0"/>
              <a:t> et al. , CVPR,2011]</a:t>
            </a:r>
          </a:p>
        </p:txBody>
      </p:sp>
    </p:spTree>
    <p:extLst>
      <p:ext uri="{BB962C8B-B14F-4D97-AF65-F5344CB8AC3E}">
        <p14:creationId xmlns:p14="http://schemas.microsoft.com/office/powerpoint/2010/main" val="1863093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A16-F6EF-4949-AF0D-13280CED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Visual Vocabularies using GMM and Fisher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7C104-4612-423B-BA48-75F83A3B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5888" cy="4351338"/>
          </a:xfrm>
        </p:spPr>
        <p:txBody>
          <a:bodyPr/>
          <a:lstStyle/>
          <a:p>
            <a:r>
              <a:rPr lang="en-US" dirty="0"/>
              <a:t>Fixed number of dimension for each videos</a:t>
            </a:r>
          </a:p>
          <a:p>
            <a:r>
              <a:rPr lang="en-US" dirty="0"/>
              <a:t>But, Feature length varies</a:t>
            </a:r>
          </a:p>
          <a:p>
            <a:pPr lvl="1"/>
            <a:r>
              <a:rPr lang="en-US" dirty="0"/>
              <a:t>Video to Video</a:t>
            </a:r>
          </a:p>
          <a:p>
            <a:pPr lvl="1"/>
            <a:r>
              <a:rPr lang="en-US" dirty="0"/>
              <a:t>Different number of frames </a:t>
            </a:r>
          </a:p>
          <a:p>
            <a:pPr lvl="1"/>
            <a:r>
              <a:rPr lang="en-US" dirty="0"/>
              <a:t>Different number of features in each frame</a:t>
            </a:r>
          </a:p>
          <a:p>
            <a:r>
              <a:rPr lang="en-US" dirty="0"/>
              <a:t>Gaussian Mixture Model and Fisher Vector</a:t>
            </a:r>
          </a:p>
          <a:p>
            <a:pPr lvl="1"/>
            <a:r>
              <a:rPr lang="en-US" dirty="0"/>
              <a:t>Fixed length for all videos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5"/>
          <a:stretch/>
        </p:blipFill>
        <p:spPr>
          <a:xfrm>
            <a:off x="8323176" y="3637506"/>
            <a:ext cx="2619480" cy="1802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83" y="1464226"/>
            <a:ext cx="2699866" cy="1847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29051" y="3185459"/>
            <a:ext cx="1691576" cy="37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Fisher Vector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64581" y="5440470"/>
            <a:ext cx="118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GMM</a:t>
            </a:r>
          </a:p>
        </p:txBody>
      </p:sp>
    </p:spTree>
    <p:extLst>
      <p:ext uri="{BB962C8B-B14F-4D97-AF65-F5344CB8AC3E}">
        <p14:creationId xmlns:p14="http://schemas.microsoft.com/office/powerpoint/2010/main" val="279653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Background</a:t>
            </a:r>
          </a:p>
          <a:p>
            <a:r>
              <a:rPr lang="en-US" sz="2400" dirty="0"/>
              <a:t>Motivation </a:t>
            </a:r>
          </a:p>
          <a:p>
            <a:r>
              <a:rPr lang="en-US" sz="2400" dirty="0"/>
              <a:t>Methodology </a:t>
            </a:r>
          </a:p>
          <a:p>
            <a:r>
              <a:rPr lang="en-US" sz="2400" dirty="0"/>
              <a:t>Experiments</a:t>
            </a:r>
          </a:p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34486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Visual Vocabularies using GMM and Fisher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Visual vocabularies are built</a:t>
            </a:r>
          </a:p>
          <a:p>
            <a:pPr lvl="1"/>
            <a:r>
              <a:rPr lang="en-US" dirty="0"/>
              <a:t>Transform low-level feature into high level representation</a:t>
            </a:r>
          </a:p>
          <a:p>
            <a:r>
              <a:rPr lang="en-US" dirty="0"/>
              <a:t>Fisher vector of images has extension of popular bag of visual words</a:t>
            </a:r>
          </a:p>
          <a:p>
            <a:pPr lvl="1"/>
            <a:r>
              <a:rPr lang="en-US" dirty="0"/>
              <a:t>Characterize the video feature by the number of occurrence</a:t>
            </a:r>
          </a:p>
          <a:p>
            <a:pPr lvl="1"/>
            <a:r>
              <a:rPr lang="en-US" dirty="0"/>
              <a:t>Characterized by the gradient vector</a:t>
            </a:r>
          </a:p>
          <a:p>
            <a:pPr lvl="2"/>
            <a:r>
              <a:rPr lang="en-US" dirty="0"/>
              <a:t>Derived from generative probabilistic model</a:t>
            </a:r>
          </a:p>
          <a:p>
            <a:pPr lvl="2"/>
            <a:r>
              <a:rPr lang="en-US" dirty="0"/>
              <a:t>Gradient of log-likelihood describe the contribution of parameter.</a:t>
            </a:r>
          </a:p>
          <a:p>
            <a:r>
              <a:rPr lang="en-US" dirty="0"/>
              <a:t>Fisher vector</a:t>
            </a:r>
          </a:p>
          <a:p>
            <a:pPr lvl="1"/>
            <a:r>
              <a:rPr lang="en-US" dirty="0"/>
              <a:t>Gaussian Mixture model (GMM) with second order information</a:t>
            </a:r>
          </a:p>
          <a:p>
            <a:pPr lvl="1"/>
            <a:r>
              <a:rPr lang="en-US" dirty="0"/>
              <a:t>Aggregated feature vector w.r.t the mean and covariance of GMM</a:t>
            </a:r>
          </a:p>
          <a:p>
            <a:pPr lvl="1"/>
            <a:r>
              <a:rPr lang="en-US" dirty="0"/>
              <a:t>2*k*d features. </a:t>
            </a:r>
          </a:p>
          <a:p>
            <a:pPr lvl="2"/>
            <a:r>
              <a:rPr lang="en-US" dirty="0"/>
              <a:t> k = number of center, d= dimensions of data</a:t>
            </a:r>
          </a:p>
          <a:p>
            <a:pPr lvl="2"/>
            <a:r>
              <a:rPr lang="en-US" dirty="0"/>
              <a:t>Total = 2 * 64*426 = 54528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3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Transfer Learning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484533" cy="4806287"/>
          </a:xfrm>
        </p:spPr>
        <p:txBody>
          <a:bodyPr>
            <a:normAutofit/>
          </a:bodyPr>
          <a:lstStyle/>
          <a:p>
            <a:r>
              <a:rPr lang="en-US" sz="2400" dirty="0"/>
              <a:t>Transfer Component Analysis (TCA)</a:t>
            </a:r>
          </a:p>
          <a:p>
            <a:pPr lvl="1"/>
            <a:r>
              <a:rPr lang="en-US" sz="2000" dirty="0"/>
              <a:t>Learn common space for both domain</a:t>
            </a:r>
          </a:p>
          <a:p>
            <a:pPr lvl="1"/>
            <a:r>
              <a:rPr lang="en-US" sz="2000" dirty="0"/>
              <a:t>Projecting it into common subspace</a:t>
            </a:r>
          </a:p>
          <a:p>
            <a:r>
              <a:rPr lang="en-US" sz="2400" dirty="0"/>
              <a:t>Transfer Joint Matching</a:t>
            </a:r>
          </a:p>
          <a:p>
            <a:pPr lvl="1"/>
            <a:r>
              <a:rPr lang="en-US" dirty="0"/>
              <a:t>Source and target domains are different</a:t>
            </a:r>
          </a:p>
          <a:p>
            <a:pPr lvl="1"/>
            <a:r>
              <a:rPr lang="en-US" dirty="0"/>
              <a:t>Labeled source and unlabeled target domain</a:t>
            </a:r>
          </a:p>
          <a:p>
            <a:pPr lvl="1"/>
            <a:r>
              <a:rPr lang="en-US" dirty="0"/>
              <a:t>Jointly perform </a:t>
            </a:r>
          </a:p>
          <a:p>
            <a:pPr lvl="2"/>
            <a:r>
              <a:rPr lang="en-US" dirty="0"/>
              <a:t>Feature matching </a:t>
            </a:r>
          </a:p>
          <a:p>
            <a:pPr lvl="3"/>
            <a:r>
              <a:rPr lang="en-US" dirty="0"/>
              <a:t>Minimizing nonparametric MMD</a:t>
            </a:r>
          </a:p>
          <a:p>
            <a:pPr lvl="3"/>
            <a:r>
              <a:rPr lang="en-US" dirty="0"/>
              <a:t>Infinite dimensional RKHS</a:t>
            </a:r>
          </a:p>
          <a:p>
            <a:pPr lvl="2"/>
            <a:r>
              <a:rPr lang="en-US" dirty="0"/>
              <a:t>Instance reweighting</a:t>
            </a:r>
          </a:p>
          <a:p>
            <a:pPr lvl="3"/>
            <a:r>
              <a:rPr lang="en-US" dirty="0"/>
              <a:t>Minimizing l2,1 norm structures sparsity</a:t>
            </a:r>
          </a:p>
          <a:p>
            <a:pPr lvl="1"/>
            <a:r>
              <a:rPr lang="en-US" dirty="0"/>
              <a:t>PCA procedure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5C29E-58F2-41DC-AF88-FB35A2EF6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61" y="1027906"/>
            <a:ext cx="3327400" cy="277972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FDC68F-8198-4220-BD40-F1B748FA8D29}"/>
              </a:ext>
            </a:extLst>
          </p:cNvPr>
          <p:cNvGrpSpPr/>
          <p:nvPr/>
        </p:nvGrpSpPr>
        <p:grpSpPr>
          <a:xfrm>
            <a:off x="6917660" y="4384633"/>
            <a:ext cx="4942093" cy="1565938"/>
            <a:chOff x="6862617" y="4002723"/>
            <a:chExt cx="5329383" cy="15659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4FC1EA-F054-4914-8545-89AA91EC7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2617" y="4002723"/>
              <a:ext cx="1844293" cy="15361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56D1D9-7BB9-4BC1-9294-B33181F57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5163" y="4005582"/>
              <a:ext cx="1844292" cy="15333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5A0D7A-0B3C-4265-9FF8-C9611EDD5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47707" y="4035328"/>
              <a:ext cx="1844293" cy="15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17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and Dictionary learning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2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Sparse coding and Dictionary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The K-SVD is well known for efficiently learning a dictionary.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 It solves the following optimization problem: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000" dirty="0"/>
              <a:t>where                                                     is the learned dictionary, and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are the sparse representations of input signals 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348" y="3185335"/>
            <a:ext cx="548639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41" y="5217199"/>
            <a:ext cx="249239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41" y="4648201"/>
            <a:ext cx="2514600" cy="45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17" y="4137984"/>
            <a:ext cx="2845562" cy="50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77740" y="5709998"/>
            <a:ext cx="2806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number of videos</a:t>
            </a:r>
          </a:p>
          <a:p>
            <a:r>
              <a:rPr lang="en-US" dirty="0"/>
              <a:t>n = number of dimension</a:t>
            </a:r>
          </a:p>
          <a:p>
            <a:r>
              <a:rPr lang="en-US" dirty="0"/>
              <a:t>K= number of atoms </a:t>
            </a:r>
          </a:p>
        </p:txBody>
      </p:sp>
    </p:spTree>
    <p:extLst>
      <p:ext uri="{BB962C8B-B14F-4D97-AF65-F5344CB8AC3E}">
        <p14:creationId xmlns:p14="http://schemas.microsoft.com/office/powerpoint/2010/main" val="1107108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and Dictionary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Optimization problem</a:t>
            </a:r>
          </a:p>
          <a:p>
            <a:r>
              <a:rPr lang="en-US" dirty="0"/>
              <a:t>Two stage procedure</a:t>
            </a:r>
          </a:p>
          <a:p>
            <a:pPr lvl="1"/>
            <a:r>
              <a:rPr lang="en-US" dirty="0"/>
              <a:t>Sparse coding</a:t>
            </a:r>
          </a:p>
          <a:p>
            <a:pPr lvl="1"/>
            <a:r>
              <a:rPr lang="en-US" dirty="0"/>
              <a:t>Dictionary update</a:t>
            </a:r>
          </a:p>
          <a:p>
            <a:r>
              <a:rPr lang="en-US" dirty="0"/>
              <a:t>Dictionary chosen</a:t>
            </a:r>
          </a:p>
          <a:p>
            <a:pPr lvl="1"/>
            <a:r>
              <a:rPr lang="en-US" dirty="0"/>
              <a:t>Pre-defined dictionary</a:t>
            </a:r>
          </a:p>
          <a:p>
            <a:pPr lvl="1"/>
            <a:r>
              <a:rPr lang="en-US" dirty="0"/>
              <a:t>Find the sparse coding for input Y using the pre-defined dictionary </a:t>
            </a:r>
          </a:p>
          <a:p>
            <a:pPr lvl="1"/>
            <a:r>
              <a:rPr lang="en-US" dirty="0"/>
              <a:t>Update dictionary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60228" y="1825625"/>
            <a:ext cx="2512088" cy="3745470"/>
            <a:chOff x="6812782" y="1467060"/>
            <a:chExt cx="2512088" cy="4190210"/>
          </a:xfrm>
        </p:grpSpPr>
        <p:sp>
          <p:nvSpPr>
            <p:cNvPr id="5" name="Rectangle 4"/>
            <p:cNvSpPr/>
            <p:nvPr/>
          </p:nvSpPr>
          <p:spPr>
            <a:xfrm>
              <a:off x="6812782" y="1467060"/>
              <a:ext cx="2512088" cy="54412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Samples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812782" y="2642716"/>
              <a:ext cx="2512088" cy="63304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Initialize Dictionary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12782" y="3942447"/>
              <a:ext cx="2512088" cy="5190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Sparse coding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12782" y="5104192"/>
              <a:ext cx="2512088" cy="55307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Update Dictionary </a:t>
              </a:r>
            </a:p>
          </p:txBody>
        </p:sp>
        <p:sp>
          <p:nvSpPr>
            <p:cNvPr id="9" name="Down Arrow 8"/>
            <p:cNvSpPr/>
            <p:nvPr/>
          </p:nvSpPr>
          <p:spPr>
            <a:xfrm>
              <a:off x="7757327" y="2011180"/>
              <a:ext cx="422031" cy="6315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7757326" y="3293337"/>
              <a:ext cx="422031" cy="6315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757325" y="4472656"/>
              <a:ext cx="422031" cy="6315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Elbow Connector 11"/>
            <p:cNvCxnSpPr>
              <a:stCxn id="8" idx="1"/>
              <a:endCxn id="7" idx="1"/>
            </p:cNvCxnSpPr>
            <p:nvPr/>
          </p:nvCxnSpPr>
          <p:spPr>
            <a:xfrm rot="10800000">
              <a:off x="6812782" y="4201959"/>
              <a:ext cx="12700" cy="1178773"/>
            </a:xfrm>
            <a:prstGeom prst="bentConnector3">
              <a:avLst>
                <a:gd name="adj1" fmla="val 4806591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206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Joint Dictionary and Transfer Learning for Cross-View Action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757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joint learning objective can not be solved in a closed-form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refer to an iterative solution</a:t>
            </a:r>
          </a:p>
          <a:p>
            <a:endParaRPr lang="en-US" dirty="0"/>
          </a:p>
          <a:p>
            <a:r>
              <a:rPr lang="en-US" dirty="0"/>
              <a:t>Transfer Learning </a:t>
            </a:r>
          </a:p>
          <a:p>
            <a:pPr lvl="1"/>
            <a:r>
              <a:rPr lang="en-US" dirty="0"/>
              <a:t>Bring different views in common subspace</a:t>
            </a:r>
          </a:p>
          <a:p>
            <a:r>
              <a:rPr lang="en-US" dirty="0"/>
              <a:t>View Independent Dictionary</a:t>
            </a:r>
          </a:p>
          <a:p>
            <a:r>
              <a:rPr lang="en-US" dirty="0"/>
              <a:t>Sparse Representation of Video Features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09146" y="1690688"/>
            <a:ext cx="2893928" cy="4282276"/>
            <a:chOff x="5215090" y="1034981"/>
            <a:chExt cx="2893928" cy="5465561"/>
          </a:xfrm>
        </p:grpSpPr>
        <p:sp>
          <p:nvSpPr>
            <p:cNvPr id="6" name="Rectangle 5"/>
            <p:cNvSpPr/>
            <p:nvPr/>
          </p:nvSpPr>
          <p:spPr>
            <a:xfrm>
              <a:off x="5215093" y="1034981"/>
              <a:ext cx="2883877" cy="544120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Initialize Projection Matrix P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215093" y="2210637"/>
              <a:ext cx="2883877" cy="633047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Initialize Dictionary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215094" y="3510368"/>
              <a:ext cx="2883876" cy="519021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Fix D, P, find sparse X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215093" y="4672113"/>
              <a:ext cx="2883877" cy="553078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Fix X, P update D</a:t>
              </a: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6440986" y="1604201"/>
              <a:ext cx="422031" cy="6315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6415868" y="2861258"/>
              <a:ext cx="422031" cy="6315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6415868" y="4051345"/>
              <a:ext cx="422031" cy="6315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215091" y="5947464"/>
              <a:ext cx="2893927" cy="553078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Fix D, X update P</a:t>
              </a:r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6456062" y="5292128"/>
              <a:ext cx="422031" cy="63153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/>
            <p:cNvCxnSpPr>
              <a:stCxn id="13" idx="1"/>
              <a:endCxn id="8" idx="1"/>
            </p:cNvCxnSpPr>
            <p:nvPr/>
          </p:nvCxnSpPr>
          <p:spPr>
            <a:xfrm rot="10800000" flipH="1">
              <a:off x="5215090" y="3769879"/>
              <a:ext cx="3" cy="2454124"/>
            </a:xfrm>
            <a:prstGeom prst="bentConnector3">
              <a:avLst>
                <a:gd name="adj1" fmla="val -762000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68" y="2510597"/>
            <a:ext cx="3905250" cy="6109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61" y="3107809"/>
            <a:ext cx="4208758" cy="5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3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817" y="3328104"/>
            <a:ext cx="1975307" cy="1897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4950" y="2383914"/>
            <a:ext cx="592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 Learning using Transfer Learning Projection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3883" y="2522413"/>
            <a:ext cx="267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 function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953936" y="3938642"/>
            <a:ext cx="448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22222"/>
                </a:solidFill>
                <a:latin typeface="Roboto"/>
              </a:rPr>
              <a:t>+</a:t>
            </a:r>
            <a:endParaRPr lang="en-US" sz="4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241549" y="3512770"/>
            <a:ext cx="1366576" cy="1519017"/>
            <a:chOff x="5146941" y="2722362"/>
            <a:chExt cx="1942305" cy="844221"/>
          </a:xfrm>
        </p:grpSpPr>
        <p:sp>
          <p:nvSpPr>
            <p:cNvPr id="10" name="Rectangle 9"/>
            <p:cNvSpPr/>
            <p:nvPr/>
          </p:nvSpPr>
          <p:spPr>
            <a:xfrm>
              <a:off x="6598974" y="2789766"/>
              <a:ext cx="262467" cy="270934"/>
            </a:xfrm>
            <a:prstGeom prst="rect">
              <a:avLst/>
            </a:prstGeom>
            <a:solidFill>
              <a:srgbClr val="0000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146941" y="2722362"/>
              <a:ext cx="1942305" cy="844221"/>
              <a:chOff x="5146941" y="2722362"/>
              <a:chExt cx="1942305" cy="8442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278967" y="2734733"/>
                <a:ext cx="207434" cy="22046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863167" y="3295649"/>
                <a:ext cx="262467" cy="27093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146941" y="3314699"/>
                <a:ext cx="263260" cy="2497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836973" y="2722362"/>
                <a:ext cx="245533" cy="3302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407682" y="3234266"/>
                <a:ext cx="245533" cy="330200"/>
              </a:xfrm>
              <a:prstGeom prst="ellipse">
                <a:avLst/>
              </a:prstGeom>
              <a:solidFill>
                <a:srgbClr val="0000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49107" y="3090333"/>
                <a:ext cx="245533" cy="330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826779" y="3198282"/>
                <a:ext cx="262467" cy="270934"/>
              </a:xfrm>
              <a:prstGeom prst="rect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125634" y="2925233"/>
                <a:ext cx="245533" cy="330200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3" t="21925" r="2538" b="6541"/>
          <a:stretch/>
        </p:blipFill>
        <p:spPr>
          <a:xfrm>
            <a:off x="6499137" y="3397438"/>
            <a:ext cx="5149322" cy="20997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flipH="1">
            <a:off x="5875722" y="3959517"/>
            <a:ext cx="440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7313237" y="3143438"/>
            <a:ext cx="164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sp>
        <p:nvSpPr>
          <p:cNvPr id="23" name="TextBox 22"/>
          <p:cNvSpPr txBox="1"/>
          <p:nvPr/>
        </p:nvSpPr>
        <p:spPr>
          <a:xfrm flipH="1">
            <a:off x="9057249" y="3143438"/>
            <a:ext cx="164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10580983" y="3143438"/>
            <a:ext cx="44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596932" y="2861595"/>
            <a:ext cx="6139543" cy="271523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Joint Dictionary and Transfer Learning for Cross-View Action Recognition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165606" y="2891745"/>
            <a:ext cx="3758084" cy="2605426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>
            <a:stCxn id="26" idx="2"/>
            <a:endCxn id="21" idx="2"/>
          </p:cNvCxnSpPr>
          <p:nvPr/>
        </p:nvCxnSpPr>
        <p:spPr>
          <a:xfrm rot="5400000" flipH="1" flipV="1">
            <a:off x="4093883" y="3495056"/>
            <a:ext cx="952879" cy="3051351"/>
          </a:xfrm>
          <a:prstGeom prst="curvedConnector3">
            <a:avLst>
              <a:gd name="adj1" fmla="val -7566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875722" y="3931709"/>
            <a:ext cx="440555" cy="6125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5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61" y="252552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411601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Data set and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40382" cy="4351338"/>
          </a:xfrm>
        </p:spPr>
        <p:txBody>
          <a:bodyPr>
            <a:normAutofit/>
          </a:bodyPr>
          <a:lstStyle/>
          <a:p>
            <a:r>
              <a:rPr lang="en-US"/>
              <a:t>Dataset</a:t>
            </a:r>
          </a:p>
          <a:p>
            <a:pPr lvl="1"/>
            <a:r>
              <a:rPr lang="en-US"/>
              <a:t>PKU-MMD dataset is used for evaluation</a:t>
            </a:r>
          </a:p>
          <a:p>
            <a:pPr lvl="1"/>
            <a:r>
              <a:rPr lang="en-US"/>
              <a:t>Data is collected from 3 different and fixed angle</a:t>
            </a:r>
          </a:p>
          <a:p>
            <a:pPr lvl="1"/>
            <a:r>
              <a:rPr lang="en-US"/>
              <a:t>Dataset consist of 51 classes</a:t>
            </a:r>
          </a:p>
          <a:p>
            <a:pPr lvl="2"/>
            <a:r>
              <a:rPr lang="en-US"/>
              <a:t>5 classes are used for evaluation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82" y="1690688"/>
            <a:ext cx="6443049" cy="42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52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2-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483" y="1296237"/>
            <a:ext cx="3788229" cy="3612382"/>
          </a:xfrm>
          <a:prstGeom prst="rect">
            <a:avLst/>
          </a:prstGeom>
        </p:spPr>
      </p:pic>
      <p:pic>
        <p:nvPicPr>
          <p:cNvPr id="3" name="0002-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29389" y="1273626"/>
            <a:ext cx="3788230" cy="3612383"/>
          </a:xfrm>
          <a:prstGeom prst="rect">
            <a:avLst/>
          </a:prstGeom>
        </p:spPr>
      </p:pic>
      <p:pic>
        <p:nvPicPr>
          <p:cNvPr id="5" name="0002-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58296" y="1296238"/>
            <a:ext cx="3788230" cy="3589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206" y="5004079"/>
            <a:ext cx="2049864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View1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98572" y="5004079"/>
            <a:ext cx="2049864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View2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827479" y="5004078"/>
            <a:ext cx="2049864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View3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005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9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Data Segmentation</a:t>
            </a: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1000+ long action Sequences</a:t>
            </a:r>
          </a:p>
          <a:p>
            <a:r>
              <a:rPr lang="en-US" sz="2400" dirty="0"/>
              <a:t>Each video lasts 3~4 long</a:t>
            </a:r>
          </a:p>
          <a:p>
            <a:pPr lvl="1"/>
            <a:r>
              <a:rPr lang="en-US" dirty="0"/>
              <a:t>20 actions approximately</a:t>
            </a:r>
          </a:p>
          <a:p>
            <a:r>
              <a:rPr lang="en-US" sz="2400" dirty="0"/>
              <a:t>Each video data label file contains</a:t>
            </a:r>
          </a:p>
          <a:p>
            <a:pPr lvl="1"/>
            <a:r>
              <a:rPr lang="en-US" dirty="0"/>
              <a:t>Start and ending frame</a:t>
            </a:r>
          </a:p>
          <a:p>
            <a:pPr lvl="1"/>
            <a:r>
              <a:rPr lang="en-US" dirty="0"/>
              <a:t>Action label information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2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Background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Cross-View Action Recognition</a:t>
            </a:r>
          </a:p>
          <a:p>
            <a:pPr lvl="1">
              <a:defRPr/>
            </a:pPr>
            <a:r>
              <a:rPr lang="en-US" altLang="zh-CN" sz="2200" dirty="0"/>
              <a:t>Automatically analyze ongoing activities from an unknown video;</a:t>
            </a:r>
          </a:p>
          <a:p>
            <a:pPr lvl="1">
              <a:defRPr/>
            </a:pPr>
            <a:r>
              <a:rPr lang="en-US" altLang="zh-CN" sz="2200" dirty="0"/>
              <a:t>Recognize actions from different views, to be robust to viewpoints variation ;</a:t>
            </a:r>
          </a:p>
          <a:p>
            <a:pPr lvl="1">
              <a:defRPr/>
            </a:pPr>
            <a:r>
              <a:rPr lang="en-US" altLang="zh-CN" sz="2200" dirty="0"/>
              <a:t>Essential for human computer interaction, video retrieval, especially in activity monitoring in surveillance scenarios.</a:t>
            </a:r>
          </a:p>
          <a:p>
            <a:r>
              <a:rPr lang="en-US" sz="2200" dirty="0"/>
              <a:t>Challenging:</a:t>
            </a:r>
          </a:p>
          <a:p>
            <a:pPr lvl="1"/>
            <a:r>
              <a:rPr lang="en-US" sz="2200" dirty="0"/>
              <a:t>Same action looks quite different from different view points</a:t>
            </a:r>
          </a:p>
          <a:p>
            <a:pPr lvl="1"/>
            <a:r>
              <a:rPr lang="en-US" sz="2200" dirty="0"/>
              <a:t>Action models learned from one view become less discriminative for recognizing is a much different view.</a:t>
            </a:r>
          </a:p>
        </p:txBody>
      </p:sp>
    </p:spTree>
    <p:extLst>
      <p:ext uri="{BB962C8B-B14F-4D97-AF65-F5344CB8AC3E}">
        <p14:creationId xmlns:p14="http://schemas.microsoft.com/office/powerpoint/2010/main" val="3309130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Video Frame Cropping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63836" cy="4351338"/>
          </a:xfrm>
        </p:spPr>
        <p:txBody>
          <a:bodyPr/>
          <a:lstStyle/>
          <a:p>
            <a:r>
              <a:rPr lang="en-US"/>
              <a:t>Data is collected through Kinect</a:t>
            </a:r>
          </a:p>
          <a:p>
            <a:r>
              <a:rPr lang="en-US"/>
              <a:t>Frame Resolution is 1920 x 1080</a:t>
            </a:r>
          </a:p>
          <a:p>
            <a:r>
              <a:rPr lang="en-US"/>
              <a:t>Action setup area</a:t>
            </a:r>
          </a:p>
          <a:p>
            <a:pPr lvl="1"/>
            <a:r>
              <a:rPr lang="en-US"/>
              <a:t>180 cm length</a:t>
            </a:r>
          </a:p>
          <a:p>
            <a:pPr lvl="1"/>
            <a:r>
              <a:rPr lang="en-US"/>
              <a:t>120 cm width</a:t>
            </a:r>
          </a:p>
          <a:p>
            <a:r>
              <a:rPr lang="en-US"/>
              <a:t>Yolo (You only live once)</a:t>
            </a:r>
          </a:p>
          <a:p>
            <a:pPr lvl="1"/>
            <a:r>
              <a:rPr lang="en-US"/>
              <a:t>Detect objects and Label them</a:t>
            </a:r>
          </a:p>
          <a:p>
            <a:pPr lvl="1"/>
            <a:r>
              <a:rPr lang="en-US"/>
              <a:t>Bounding Box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935126"/>
            <a:ext cx="5740958" cy="33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1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_0003-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39474" y="1182030"/>
            <a:ext cx="3487738" cy="473555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C608DC-0145-4E22-85D1-E4489F2CE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543" y="365126"/>
            <a:ext cx="10515600" cy="816904"/>
          </a:xfrm>
        </p:spPr>
        <p:txBody>
          <a:bodyPr/>
          <a:lstStyle/>
          <a:p>
            <a:r>
              <a:rPr lang="en-US" dirty="0"/>
              <a:t>Action video after cropping and Segmentation</a:t>
            </a:r>
          </a:p>
        </p:txBody>
      </p:sp>
    </p:spTree>
    <p:extLst>
      <p:ext uri="{BB962C8B-B14F-4D97-AF65-F5344CB8AC3E}">
        <p14:creationId xmlns:p14="http://schemas.microsoft.com/office/powerpoint/2010/main" val="205709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6C15-638F-45A7-9919-4ED75AA5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AC367-F71A-4845-9593-4AF9412CF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8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Training Data</a:t>
            </a:r>
          </a:p>
          <a:p>
            <a:pPr lvl="1"/>
            <a:r>
              <a:rPr lang="en-US" dirty="0"/>
              <a:t>Training data contains 620 videos</a:t>
            </a:r>
          </a:p>
          <a:p>
            <a:pPr lvl="1"/>
            <a:r>
              <a:rPr lang="en-US" dirty="0"/>
              <a:t>Testing data contains 87 videos</a:t>
            </a:r>
          </a:p>
          <a:p>
            <a:pPr lvl="2"/>
            <a:endParaRPr lang="en-US" dirty="0"/>
          </a:p>
          <a:p>
            <a:r>
              <a:rPr lang="en-US" dirty="0"/>
              <a:t>Dimension of Fisher Vector for each descriptor</a:t>
            </a:r>
          </a:p>
          <a:p>
            <a:pPr lvl="1"/>
            <a:r>
              <a:rPr lang="en-US" dirty="0"/>
              <a:t>Trajectory: 3840</a:t>
            </a:r>
          </a:p>
          <a:p>
            <a:pPr lvl="1"/>
            <a:r>
              <a:rPr lang="en-US" dirty="0"/>
              <a:t>HOG: 12228</a:t>
            </a:r>
          </a:p>
          <a:p>
            <a:pPr lvl="1"/>
            <a:r>
              <a:rPr lang="en-US" dirty="0"/>
              <a:t>HOF: 13824</a:t>
            </a:r>
          </a:p>
          <a:p>
            <a:pPr lvl="1"/>
            <a:r>
              <a:rPr lang="en-US" dirty="0"/>
              <a:t>MBH: 24576</a:t>
            </a:r>
          </a:p>
          <a:p>
            <a:pPr lvl="1"/>
            <a:r>
              <a:rPr lang="en-US" dirty="0"/>
              <a:t>IDT: 54528</a:t>
            </a:r>
          </a:p>
          <a:p>
            <a:r>
              <a:rPr lang="en-US" dirty="0"/>
              <a:t>Dimension Reduction</a:t>
            </a:r>
          </a:p>
          <a:p>
            <a:pPr lvl="1"/>
            <a:r>
              <a:rPr lang="en-US" dirty="0"/>
              <a:t>Principle Component Analysis</a:t>
            </a:r>
          </a:p>
          <a:p>
            <a:pPr lvl="2"/>
            <a:r>
              <a:rPr lang="en-US" dirty="0"/>
              <a:t>Dimension set to 400D</a:t>
            </a:r>
          </a:p>
          <a:p>
            <a:r>
              <a:rPr lang="en-US" dirty="0"/>
              <a:t>No dimension reduction for Transfer Learning Methods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88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543" y="365125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71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Comparison of IDT Descriptors</a:t>
            </a:r>
          </a:p>
          <a:p>
            <a:r>
              <a:rPr lang="en-US" dirty="0"/>
              <a:t>Cross-View Action Recognition without Transfer Learning</a:t>
            </a:r>
          </a:p>
          <a:p>
            <a:r>
              <a:rPr lang="en-US" dirty="0"/>
              <a:t>Cross-View Action Recognition with Transfer Learning</a:t>
            </a:r>
          </a:p>
          <a:p>
            <a:r>
              <a:rPr lang="en-US" dirty="0"/>
              <a:t>Cross-View Action Recognition with Dictionary Learning</a:t>
            </a:r>
          </a:p>
          <a:p>
            <a:r>
              <a:rPr lang="en-US" dirty="0"/>
              <a:t>Cross-View Action Recognition via Joint Dictionary and Transfer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6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Comparison of IDT Descriptors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F61A63-E526-4F6B-B9F4-E40310332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506157"/>
            <a:ext cx="10905066" cy="255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60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Cross-View Action Recognition without Transfer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8858E1-09A4-4817-BEDC-3F11215A8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250198"/>
            <a:ext cx="10905066" cy="32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99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Cross-View Action Recognition with Transfer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8EB520-43E1-4A6A-BB49-8727F74CD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75345"/>
            <a:ext cx="10905066" cy="24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12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Cross-View Action Recognition with Dictionary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BD4C5-44E5-4A2A-938D-2431F6C0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88146"/>
            <a:ext cx="10905066" cy="33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45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Cross-View Action Recognition via Joint Dictionary and Transfer Learning (View1- View2)</a:t>
            </a: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720662"/>
            <a:ext cx="5455917" cy="3409948"/>
          </a:xfrm>
          <a:prstGeom prst="rect">
            <a:avLst/>
          </a:prstGeom>
        </p:spPr>
      </p:pic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C3E637-6CC4-4C71-A2D1-F6A17C6AE2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29781"/>
            <a:ext cx="5455917" cy="31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1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Cross-View Action Recognition via Joint Dictionary and Transfer Learning(View1-View3)</a:t>
            </a:r>
          </a:p>
        </p:txBody>
      </p:sp>
      <p:cxnSp>
        <p:nvCxnSpPr>
          <p:cNvPr id="11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720662"/>
            <a:ext cx="5455917" cy="3409948"/>
          </a:xfrm>
          <a:prstGeom prst="rect">
            <a:avLst/>
          </a:prstGeom>
        </p:spPr>
      </p:pic>
      <p:cxnSp>
        <p:nvCxnSpPr>
          <p:cNvPr id="12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F5501DF-5F42-479D-A780-A1FF54C2C0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57060"/>
            <a:ext cx="5455917" cy="31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9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3CE99A-FCC9-41D6-847B-ADD8083ED2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287" y="2220568"/>
            <a:ext cx="1537915" cy="1497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412B9-759F-4842-A018-4FE90941CF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117" y="2420265"/>
            <a:ext cx="1537914" cy="1297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900FE-0DB3-4291-9827-6055A16F0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229" y="2360585"/>
            <a:ext cx="1524000" cy="14066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F5F558-6ADF-45B8-8770-077A5193C294}"/>
              </a:ext>
            </a:extLst>
          </p:cNvPr>
          <p:cNvSpPr txBox="1"/>
          <p:nvPr/>
        </p:nvSpPr>
        <p:spPr>
          <a:xfrm>
            <a:off x="1635172" y="1712409"/>
            <a:ext cx="905691" cy="4086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F245D-BA5E-47B0-8337-868CCB1B0604}"/>
              </a:ext>
            </a:extLst>
          </p:cNvPr>
          <p:cNvSpPr txBox="1"/>
          <p:nvPr/>
        </p:nvSpPr>
        <p:spPr>
          <a:xfrm>
            <a:off x="3430488" y="1573582"/>
            <a:ext cx="1218432" cy="6469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Feature Extraction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FA06F16-BEAD-4AEA-93CB-3350E5CD9E90}"/>
              </a:ext>
            </a:extLst>
          </p:cNvPr>
          <p:cNvCxnSpPr>
            <a:stCxn id="5" idx="2"/>
            <a:endCxn id="24" idx="0"/>
          </p:cNvCxnSpPr>
          <p:nvPr/>
        </p:nvCxnSpPr>
        <p:spPr>
          <a:xfrm rot="16200000" flipH="1">
            <a:off x="3564301" y="4118662"/>
            <a:ext cx="1000700" cy="199154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207727" y="2360585"/>
            <a:ext cx="3631475" cy="1406648"/>
            <a:chOff x="5207727" y="2360585"/>
            <a:chExt cx="3631475" cy="115884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5A88B28-5AD9-4D80-94F3-F0032A97BDDB}"/>
                </a:ext>
              </a:extLst>
            </p:cNvPr>
            <p:cNvGrpSpPr/>
            <p:nvPr/>
          </p:nvGrpSpPr>
          <p:grpSpPr>
            <a:xfrm>
              <a:off x="5281289" y="2427892"/>
              <a:ext cx="3557913" cy="811708"/>
              <a:chOff x="4880693" y="2192749"/>
              <a:chExt cx="3557913" cy="9985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71916F5-3182-4A3E-8609-3CB9D4FD53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47127" y="2192749"/>
                <a:ext cx="1391479" cy="9891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66F2668-6D8F-49B8-9D40-243C96CCA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80693" y="2241196"/>
                <a:ext cx="2009775" cy="950105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00EE58-437D-441A-8B3A-D116B02CA005}"/>
                </a:ext>
              </a:extLst>
            </p:cNvPr>
            <p:cNvSpPr txBox="1"/>
            <p:nvPr/>
          </p:nvSpPr>
          <p:spPr>
            <a:xfrm>
              <a:off x="6155119" y="3211650"/>
              <a:ext cx="1743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GMM+ Fisher Vector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DD12503-F81F-4F9B-AD27-1B17AD31793C}"/>
                </a:ext>
              </a:extLst>
            </p:cNvPr>
            <p:cNvSpPr/>
            <p:nvPr/>
          </p:nvSpPr>
          <p:spPr>
            <a:xfrm>
              <a:off x="5207727" y="2360585"/>
              <a:ext cx="3561806" cy="1158842"/>
            </a:xfrm>
            <a:prstGeom prst="rect">
              <a:avLst/>
            </a:prstGeom>
            <a:noFill/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87B3866-FBA2-4D31-83E9-CB98C8BF5F22}"/>
              </a:ext>
            </a:extLst>
          </p:cNvPr>
          <p:cNvSpPr txBox="1"/>
          <p:nvPr/>
        </p:nvSpPr>
        <p:spPr>
          <a:xfrm>
            <a:off x="5820356" y="1695962"/>
            <a:ext cx="2336548" cy="3745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Video Representation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01183A-477D-4277-818A-DE4799D06340}"/>
              </a:ext>
            </a:extLst>
          </p:cNvPr>
          <p:cNvSpPr txBox="1"/>
          <p:nvPr/>
        </p:nvSpPr>
        <p:spPr>
          <a:xfrm>
            <a:off x="9328340" y="1737649"/>
            <a:ext cx="1218432" cy="3745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Classifier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0E84427-09A6-4205-AEC7-3CD3869C66FF}"/>
              </a:ext>
            </a:extLst>
          </p:cNvPr>
          <p:cNvSpPr/>
          <p:nvPr/>
        </p:nvSpPr>
        <p:spPr>
          <a:xfrm>
            <a:off x="2741202" y="1767243"/>
            <a:ext cx="558807" cy="30329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4E346A8-7AAF-427C-B4E6-95B326F56661}"/>
              </a:ext>
            </a:extLst>
          </p:cNvPr>
          <p:cNvSpPr/>
          <p:nvPr/>
        </p:nvSpPr>
        <p:spPr>
          <a:xfrm>
            <a:off x="4875730" y="1764701"/>
            <a:ext cx="784843" cy="256486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F65C333-E247-4755-B682-6D0455666BD1}"/>
              </a:ext>
            </a:extLst>
          </p:cNvPr>
          <p:cNvSpPr/>
          <p:nvPr/>
        </p:nvSpPr>
        <p:spPr>
          <a:xfrm>
            <a:off x="8377111" y="1788477"/>
            <a:ext cx="784843" cy="256486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16970" y="4718589"/>
            <a:ext cx="5094515" cy="1820091"/>
            <a:chOff x="3849193" y="4667806"/>
            <a:chExt cx="5094515" cy="182009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A0A602-B943-49CB-B800-26ADF5709A87}"/>
                </a:ext>
              </a:extLst>
            </p:cNvPr>
            <p:cNvSpPr/>
            <p:nvPr/>
          </p:nvSpPr>
          <p:spPr>
            <a:xfrm>
              <a:off x="3849193" y="4667806"/>
              <a:ext cx="5094515" cy="1820091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5C59A73-3986-48F2-B175-D3C605185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63474" y="4906875"/>
              <a:ext cx="862148" cy="134195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E18573-6BEC-4541-B8E5-4B13C8027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25622" y="4931084"/>
              <a:ext cx="3739146" cy="1293531"/>
            </a:xfrm>
            <a:prstGeom prst="rect">
              <a:avLst/>
            </a:prstGeom>
          </p:spPr>
        </p:pic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B41ECE32-2777-4277-A54D-C6A6906E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Normal Approach</a:t>
            </a:r>
          </a:p>
        </p:txBody>
      </p:sp>
    </p:spTree>
    <p:extLst>
      <p:ext uri="{BB962C8B-B14F-4D97-AF65-F5344CB8AC3E}">
        <p14:creationId xmlns:p14="http://schemas.microsoft.com/office/powerpoint/2010/main" val="2768663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Cross-View Action Recognition via Joint Dictionary and Transfer Learning(View2-View1)</a:t>
            </a: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720662"/>
            <a:ext cx="5455917" cy="3409948"/>
          </a:xfrm>
          <a:prstGeom prst="rect">
            <a:avLst/>
          </a:prstGeom>
        </p:spPr>
      </p:pic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B62DD19-17F2-423D-8CC5-C68EBE2A75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50240"/>
            <a:ext cx="5455917" cy="31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26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Cross-View Action Recognition via Joint Dictionary and Transfer Learning(View2-View3)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720662"/>
            <a:ext cx="5455917" cy="340994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25A5FF6-E9B4-4DDF-AA4D-31CC8B3282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63880"/>
            <a:ext cx="5455917" cy="31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19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Cross-View Action Recognition via Joint Dictionary and Transfer Learning (View3-View1)</a:t>
            </a: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720662"/>
            <a:ext cx="5455917" cy="3409948"/>
          </a:xfrm>
          <a:prstGeom prst="rect">
            <a:avLst/>
          </a:prstGeom>
        </p:spPr>
      </p:pic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6A25332-B0D1-49DD-A2D3-CD04E4007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57060"/>
            <a:ext cx="5455917" cy="31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60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Cross-View Action Recognition via Joint Dictionary and Transfer Learning (View3- View2)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720662"/>
            <a:ext cx="5455917" cy="340994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67C224D-3BDB-47CA-8B7F-335714B9B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850240"/>
            <a:ext cx="5455917" cy="31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56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BE96-C62F-4484-BBC7-1170DCCC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5674-B84A-4808-AF1E-B4FD4165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projection matrix got from transfer learning methods </a:t>
            </a:r>
          </a:p>
          <a:p>
            <a:r>
              <a:rPr lang="en-US" dirty="0"/>
              <a:t>Learned view independent dictionaries </a:t>
            </a:r>
          </a:p>
          <a:p>
            <a:pPr lvl="1"/>
            <a:r>
              <a:rPr lang="en-US" dirty="0"/>
              <a:t>Sparse Representation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Deep learning</a:t>
            </a:r>
          </a:p>
          <a:p>
            <a:pPr lvl="1"/>
            <a:r>
              <a:rPr lang="en-US" dirty="0"/>
              <a:t>This work can be extended to </a:t>
            </a:r>
            <a:r>
              <a:rPr lang="en-US" dirty="0">
                <a:solidFill>
                  <a:srgbClr val="FF0000"/>
                </a:solidFill>
              </a:rPr>
              <a:t>Zero Shot Learning</a:t>
            </a:r>
          </a:p>
        </p:txBody>
      </p:sp>
    </p:spTree>
    <p:extLst>
      <p:ext uri="{BB962C8B-B14F-4D97-AF65-F5344CB8AC3E}">
        <p14:creationId xmlns:p14="http://schemas.microsoft.com/office/powerpoint/2010/main" val="3961629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330" y="27264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8729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Last three decades </a:t>
            </a:r>
          </a:p>
          <a:p>
            <a:pPr lvl="1"/>
            <a:r>
              <a:rPr lang="en-US" dirty="0"/>
              <a:t>Feature generation methods are created</a:t>
            </a:r>
          </a:p>
          <a:p>
            <a:pPr lvl="1"/>
            <a:r>
              <a:rPr lang="en-US" dirty="0"/>
              <a:t>Single view Video Action Recognition</a:t>
            </a:r>
          </a:p>
          <a:p>
            <a:pPr lvl="1"/>
            <a:r>
              <a:rPr lang="en-US" dirty="0"/>
              <a:t>Cross-View is still a new topic in action recognition in videos </a:t>
            </a:r>
          </a:p>
          <a:p>
            <a:r>
              <a:rPr lang="en-US" dirty="0"/>
              <a:t>Dictionary Learning</a:t>
            </a:r>
          </a:p>
          <a:p>
            <a:pPr lvl="1"/>
            <a:r>
              <a:rPr lang="en-US" dirty="0"/>
              <a:t>Discriminative Feature</a:t>
            </a:r>
          </a:p>
          <a:p>
            <a:pPr lvl="1"/>
            <a:r>
              <a:rPr lang="en-US" dirty="0"/>
              <a:t>Performance Detroit for cross-view action recognition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what you see</a:t>
            </a:r>
            <a:r>
              <a:rPr lang="en-US" dirty="0"/>
              <a:t>” is different in another view “</a:t>
            </a:r>
            <a:r>
              <a:rPr lang="en-US" dirty="0">
                <a:solidFill>
                  <a:srgbClr val="FF0000"/>
                </a:solidFill>
              </a:rPr>
              <a:t>what you recognize</a:t>
            </a:r>
            <a:r>
              <a:rPr lang="en-US" dirty="0"/>
              <a:t>”</a:t>
            </a:r>
          </a:p>
          <a:p>
            <a:r>
              <a:rPr lang="en-US" dirty="0"/>
              <a:t>Transfer Learning </a:t>
            </a:r>
          </a:p>
          <a:p>
            <a:pPr lvl="1"/>
            <a:r>
              <a:rPr lang="en-US" dirty="0"/>
              <a:t>Data distribution or feature space changes</a:t>
            </a:r>
          </a:p>
          <a:p>
            <a:pPr lvl="1"/>
            <a:r>
              <a:rPr lang="en-US" dirty="0"/>
              <a:t>Common subspace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7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used in training a classifier</a:t>
            </a:r>
          </a:p>
          <a:p>
            <a:pPr lvl="1"/>
            <a:r>
              <a:rPr lang="en-US" dirty="0"/>
              <a:t>Data must be properly chosen</a:t>
            </a:r>
          </a:p>
          <a:p>
            <a:pPr lvl="1"/>
            <a:r>
              <a:rPr lang="en-US" dirty="0"/>
              <a:t>Data should be representative</a:t>
            </a:r>
          </a:p>
          <a:p>
            <a:pPr lvl="2"/>
            <a:r>
              <a:rPr lang="en-US" dirty="0"/>
              <a:t>If not? </a:t>
            </a:r>
            <a:r>
              <a:rPr lang="en-US" dirty="0">
                <a:solidFill>
                  <a:srgbClr val="FF0000"/>
                </a:solidFill>
              </a:rPr>
              <a:t>Accuracy will be worse</a:t>
            </a:r>
          </a:p>
          <a:p>
            <a:r>
              <a:rPr lang="en-US" dirty="0"/>
              <a:t>But suppose we want to apply a classifier to a new or shifting domain? </a:t>
            </a:r>
            <a:r>
              <a:rPr lang="en-US" dirty="0">
                <a:solidFill>
                  <a:srgbClr val="FF0000"/>
                </a:solidFill>
              </a:rPr>
              <a:t>Retrain?</a:t>
            </a:r>
          </a:p>
          <a:p>
            <a:pPr lvl="1"/>
            <a:r>
              <a:rPr lang="en-US" dirty="0"/>
              <a:t>But that’s expensive</a:t>
            </a:r>
          </a:p>
          <a:p>
            <a:r>
              <a:rPr lang="en-US" dirty="0"/>
              <a:t>Use our existing classifier as a starting point to give us shortcut </a:t>
            </a:r>
          </a:p>
          <a:p>
            <a:r>
              <a:rPr lang="en-US" dirty="0"/>
              <a:t>This is </a:t>
            </a:r>
            <a:r>
              <a:rPr lang="en-US" dirty="0">
                <a:solidFill>
                  <a:srgbClr val="0070C0"/>
                </a:solidFill>
              </a:rPr>
              <a:t>Transfer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0214" y="6553493"/>
            <a:ext cx="70193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Based on https://project.dke.maastrichtuniversity.nl/datamining/2013-Slides/transfer-01.ppt</a:t>
            </a:r>
          </a:p>
        </p:txBody>
      </p:sp>
    </p:spTree>
    <p:extLst>
      <p:ext uri="{BB962C8B-B14F-4D97-AF65-F5344CB8AC3E}">
        <p14:creationId xmlns:p14="http://schemas.microsoft.com/office/powerpoint/2010/main" val="724777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Learning VS Transfer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0214" y="6553493"/>
            <a:ext cx="70193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Based on https://project.dke.maastrichtuniversity.nl/datamining/2013-Slides/transfer-01.ppt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602" y="6488668"/>
            <a:ext cx="3153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copyright Paula </a:t>
            </a:r>
            <a:r>
              <a:rPr lang="en-US" dirty="0" err="1"/>
              <a:t>Matuszek</a:t>
            </a:r>
            <a:r>
              <a:rPr lang="en-US" dirty="0"/>
              <a:t> 2016 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306503" y="2090115"/>
            <a:ext cx="4635502" cy="3113088"/>
            <a:chOff x="6216949" y="1384539"/>
            <a:chExt cx="5779611" cy="4302526"/>
          </a:xfrm>
        </p:grpSpPr>
        <p:grpSp>
          <p:nvGrpSpPr>
            <p:cNvPr id="38" name="Group 37"/>
            <p:cNvGrpSpPr>
              <a:grpSpLocks/>
            </p:cNvGrpSpPr>
            <p:nvPr/>
          </p:nvGrpSpPr>
          <p:grpSpPr bwMode="auto">
            <a:xfrm>
              <a:off x="6216949" y="1384539"/>
              <a:ext cx="2351762" cy="3135914"/>
              <a:chOff x="3717230" y="1975634"/>
              <a:chExt cx="2351762" cy="3135914"/>
            </a:xfrm>
          </p:grpSpPr>
          <p:grpSp>
            <p:nvGrpSpPr>
              <p:cNvPr id="55" name="Group 54"/>
              <p:cNvGrpSpPr>
                <a:grpSpLocks/>
              </p:cNvGrpSpPr>
              <p:nvPr/>
            </p:nvGrpSpPr>
            <p:grpSpPr bwMode="auto">
              <a:xfrm>
                <a:off x="3717230" y="1975634"/>
                <a:ext cx="2351762" cy="2020671"/>
                <a:chOff x="3717230" y="1975634"/>
                <a:chExt cx="2351762" cy="2020671"/>
              </a:xfrm>
            </p:grpSpPr>
            <p:sp>
              <p:nvSpPr>
                <p:cNvPr id="57" name="TextBox 4"/>
                <p:cNvSpPr txBox="1">
                  <a:spLocks noChangeArrowheads="1"/>
                </p:cNvSpPr>
                <p:nvPr/>
              </p:nvSpPr>
              <p:spPr bwMode="auto">
                <a:xfrm>
                  <a:off x="3745722" y="1975634"/>
                  <a:ext cx="2323270" cy="5103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eaLnBrk="1" hangingPunct="1"/>
                  <a:r>
                    <a:rPr lang="en-US" sz="1800">
                      <a:latin typeface="Georgia" panose="02040502050405020303" pitchFamily="18" charset="0"/>
                    </a:rPr>
                    <a:t>Source Task </a:t>
                  </a:r>
                </a:p>
              </p:txBody>
            </p:sp>
            <p:grpSp>
              <p:nvGrpSpPr>
                <p:cNvPr id="58" name="Group 57"/>
                <p:cNvGrpSpPr>
                  <a:grpSpLocks/>
                </p:cNvGrpSpPr>
                <p:nvPr/>
              </p:nvGrpSpPr>
              <p:grpSpPr bwMode="auto">
                <a:xfrm>
                  <a:off x="3717230" y="2555776"/>
                  <a:ext cx="2323269" cy="1440529"/>
                  <a:chOff x="3717230" y="2555776"/>
                  <a:chExt cx="2323269" cy="1440529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3717230" y="2555776"/>
                    <a:ext cx="2323269" cy="1440529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60" name="Oval 59"/>
                  <p:cNvSpPr/>
                  <p:nvPr/>
                </p:nvSpPr>
                <p:spPr>
                  <a:xfrm>
                    <a:off x="3779182" y="2788120"/>
                    <a:ext cx="1037727" cy="882904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61" name="Oval 60"/>
                  <p:cNvSpPr/>
                  <p:nvPr/>
                </p:nvSpPr>
                <p:spPr>
                  <a:xfrm>
                    <a:off x="4907357" y="2788120"/>
                    <a:ext cx="1037727" cy="882904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3965047" y="2973993"/>
                    <a:ext cx="216838" cy="325281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4380749" y="2873312"/>
                    <a:ext cx="216838" cy="325281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>
                    <a:off x="4225866" y="3214083"/>
                    <a:ext cx="216838" cy="325281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65" name="Isosceles Triangle 64"/>
                  <p:cNvSpPr/>
                  <p:nvPr/>
                </p:nvSpPr>
                <p:spPr>
                  <a:xfrm>
                    <a:off x="5219611" y="2908163"/>
                    <a:ext cx="216838" cy="131660"/>
                  </a:xfrm>
                  <a:prstGeom prst="triangl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66" name="Isosceles Triangle 65"/>
                  <p:cNvSpPr/>
                  <p:nvPr/>
                </p:nvSpPr>
                <p:spPr>
                  <a:xfrm>
                    <a:off x="5511403" y="3168993"/>
                    <a:ext cx="216838" cy="131660"/>
                  </a:xfrm>
                  <a:prstGeom prst="triangl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67" name="Isosceles Triangle 66"/>
                  <p:cNvSpPr/>
                  <p:nvPr/>
                </p:nvSpPr>
                <p:spPr>
                  <a:xfrm>
                    <a:off x="5186155" y="3261933"/>
                    <a:ext cx="216838" cy="131660"/>
                  </a:xfrm>
                  <a:prstGeom prst="triangl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</p:grpSp>
          <p:sp>
            <p:nvSpPr>
              <p:cNvPr id="56" name="Down Arrow 55"/>
              <p:cNvSpPr/>
              <p:nvPr/>
            </p:nvSpPr>
            <p:spPr>
              <a:xfrm>
                <a:off x="4522625" y="4135706"/>
                <a:ext cx="588568" cy="975842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39" name="Group 38"/>
            <p:cNvGrpSpPr>
              <a:grpSpLocks/>
            </p:cNvGrpSpPr>
            <p:nvPr/>
          </p:nvGrpSpPr>
          <p:grpSpPr bwMode="auto">
            <a:xfrm>
              <a:off x="6278901" y="4559229"/>
              <a:ext cx="2011010" cy="1127833"/>
              <a:chOff x="3779182" y="5150324"/>
              <a:chExt cx="2011010" cy="1127833"/>
            </a:xfrm>
          </p:grpSpPr>
          <p:sp>
            <p:nvSpPr>
              <p:cNvPr id="53" name="Can 52"/>
              <p:cNvSpPr/>
              <p:nvPr/>
            </p:nvSpPr>
            <p:spPr>
              <a:xfrm rot="5400000">
                <a:off x="4220770" y="4708736"/>
                <a:ext cx="1127833" cy="201101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54" name="TextBox 17"/>
              <p:cNvSpPr txBox="1">
                <a:spLocks noChangeArrowheads="1"/>
              </p:cNvSpPr>
              <p:nvPr/>
            </p:nvSpPr>
            <p:spPr bwMode="auto">
              <a:xfrm>
                <a:off x="3807671" y="5562764"/>
                <a:ext cx="1703732" cy="510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eaLnBrk="1" hangingPunct="1"/>
                <a:r>
                  <a:rPr lang="en-US" sz="1800" dirty="0">
                    <a:latin typeface="Georgia" panose="02040502050405020303" pitchFamily="18" charset="0"/>
                  </a:rPr>
                  <a:t>Knowledge</a:t>
                </a:r>
              </a:p>
            </p:txBody>
          </p:sp>
        </p:grpSp>
        <p:grpSp>
          <p:nvGrpSpPr>
            <p:cNvPr id="40" name="Group 39"/>
            <p:cNvGrpSpPr>
              <a:grpSpLocks/>
            </p:cNvGrpSpPr>
            <p:nvPr/>
          </p:nvGrpSpPr>
          <p:grpSpPr bwMode="auto">
            <a:xfrm>
              <a:off x="9259937" y="1384539"/>
              <a:ext cx="2736623" cy="3135914"/>
              <a:chOff x="6450458" y="1975634"/>
              <a:chExt cx="2736623" cy="3135914"/>
            </a:xfrm>
          </p:grpSpPr>
          <p:sp>
            <p:nvSpPr>
              <p:cNvPr id="44" name="Down Arrow 43"/>
              <p:cNvSpPr/>
              <p:nvPr/>
            </p:nvSpPr>
            <p:spPr>
              <a:xfrm>
                <a:off x="7078227" y="4135706"/>
                <a:ext cx="588568" cy="975842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grpSp>
            <p:nvGrpSpPr>
              <p:cNvPr id="45" name="Group 44"/>
              <p:cNvGrpSpPr>
                <a:grpSpLocks/>
              </p:cNvGrpSpPr>
              <p:nvPr/>
            </p:nvGrpSpPr>
            <p:grpSpPr bwMode="auto">
              <a:xfrm>
                <a:off x="6450458" y="1975634"/>
                <a:ext cx="2736623" cy="2020671"/>
                <a:chOff x="6450458" y="1975634"/>
                <a:chExt cx="2736623" cy="2020671"/>
              </a:xfrm>
            </p:grpSpPr>
            <p:sp>
              <p:nvSpPr>
                <p:cNvPr id="46" name="Rectangle 45"/>
                <p:cNvSpPr>
                  <a:spLocks noChangeArrowheads="1"/>
                </p:cNvSpPr>
                <p:nvPr/>
              </p:nvSpPr>
              <p:spPr bwMode="auto">
                <a:xfrm>
                  <a:off x="6450458" y="1975634"/>
                  <a:ext cx="2736623" cy="5103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pPr eaLnBrk="1" hangingPunct="1"/>
                  <a:r>
                    <a:rPr lang="en-US" sz="1800">
                      <a:latin typeface="Georgia" panose="02040502050405020303" pitchFamily="18" charset="0"/>
                    </a:rPr>
                    <a:t>Target Task</a:t>
                  </a:r>
                </a:p>
              </p:txBody>
            </p:sp>
            <p:grpSp>
              <p:nvGrpSpPr>
                <p:cNvPr id="47" name="Group 46"/>
                <p:cNvGrpSpPr>
                  <a:grpSpLocks/>
                </p:cNvGrpSpPr>
                <p:nvPr/>
              </p:nvGrpSpPr>
              <p:grpSpPr bwMode="auto">
                <a:xfrm>
                  <a:off x="6500212" y="2555777"/>
                  <a:ext cx="1658250" cy="1440528"/>
                  <a:chOff x="6500212" y="2555777"/>
                  <a:chExt cx="1658250" cy="1440528"/>
                </a:xfrm>
              </p:grpSpPr>
              <p:sp>
                <p:nvSpPr>
                  <p:cNvPr id="48" name="Oval 47"/>
                  <p:cNvSpPr/>
                  <p:nvPr/>
                </p:nvSpPr>
                <p:spPr>
                  <a:xfrm>
                    <a:off x="6500212" y="2555777"/>
                    <a:ext cx="1658250" cy="1440528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49" name="Diamond 48"/>
                  <p:cNvSpPr/>
                  <p:nvPr/>
                </p:nvSpPr>
                <p:spPr>
                  <a:xfrm>
                    <a:off x="6598087" y="2842333"/>
                    <a:ext cx="387212" cy="419600"/>
                  </a:xfrm>
                  <a:prstGeom prst="diamond">
                    <a:avLst/>
                  </a:prstGeom>
                  <a:solidFill>
                    <a:srgbClr val="008000"/>
                  </a:solidFill>
                  <a:ln>
                    <a:solidFill>
                      <a:srgbClr val="008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50" name="Diamond 49"/>
                  <p:cNvSpPr/>
                  <p:nvPr/>
                </p:nvSpPr>
                <p:spPr>
                  <a:xfrm>
                    <a:off x="7633327" y="2794483"/>
                    <a:ext cx="387212" cy="419600"/>
                  </a:xfrm>
                  <a:prstGeom prst="diamond">
                    <a:avLst/>
                  </a:prstGeom>
                  <a:solidFill>
                    <a:srgbClr val="008000"/>
                  </a:solidFill>
                  <a:ln>
                    <a:solidFill>
                      <a:srgbClr val="008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51" name="Diamond 50"/>
                  <p:cNvSpPr/>
                  <p:nvPr/>
                </p:nvSpPr>
                <p:spPr>
                  <a:xfrm>
                    <a:off x="7279583" y="3393593"/>
                    <a:ext cx="387212" cy="419600"/>
                  </a:xfrm>
                  <a:prstGeom prst="diamond">
                    <a:avLst/>
                  </a:prstGeom>
                  <a:solidFill>
                    <a:srgbClr val="008000"/>
                  </a:solidFill>
                  <a:ln>
                    <a:solidFill>
                      <a:srgbClr val="008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  <p:sp>
                <p:nvSpPr>
                  <p:cNvPr id="52" name="Diamond 51"/>
                  <p:cNvSpPr/>
                  <p:nvPr/>
                </p:nvSpPr>
                <p:spPr>
                  <a:xfrm>
                    <a:off x="7085977" y="2959193"/>
                    <a:ext cx="387212" cy="419600"/>
                  </a:xfrm>
                  <a:prstGeom prst="diamond">
                    <a:avLst/>
                  </a:prstGeom>
                  <a:solidFill>
                    <a:srgbClr val="008000"/>
                  </a:solidFill>
                  <a:ln>
                    <a:solidFill>
                      <a:srgbClr val="008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/>
                  </a:p>
                </p:txBody>
              </p:sp>
            </p:grpSp>
          </p:grpSp>
        </p:grpSp>
        <p:sp>
          <p:nvSpPr>
            <p:cNvPr id="41" name="Cube 40"/>
            <p:cNvSpPr/>
            <p:nvPr/>
          </p:nvSpPr>
          <p:spPr>
            <a:xfrm>
              <a:off x="9097806" y="4559228"/>
              <a:ext cx="2178323" cy="1127835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TextBox 32"/>
            <p:cNvSpPr txBox="1">
              <a:spLocks noChangeArrowheads="1"/>
            </p:cNvSpPr>
            <p:nvPr/>
          </p:nvSpPr>
          <p:spPr bwMode="auto">
            <a:xfrm>
              <a:off x="9121021" y="4793940"/>
              <a:ext cx="2214850" cy="89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r>
                <a:rPr lang="en-US" sz="1800">
                  <a:latin typeface="Georgia" panose="02040502050405020303" pitchFamily="18" charset="0"/>
                </a:rPr>
                <a:t>Learning System</a:t>
              </a:r>
            </a:p>
          </p:txBody>
        </p:sp>
        <p:sp>
          <p:nvSpPr>
            <p:cNvPr id="43" name="Striped Right Arrow 42"/>
            <p:cNvSpPr/>
            <p:nvPr/>
          </p:nvSpPr>
          <p:spPr>
            <a:xfrm>
              <a:off x="8351864" y="4898754"/>
              <a:ext cx="668493" cy="583272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303286" y="2024534"/>
            <a:ext cx="4330701" cy="3273425"/>
            <a:chOff x="243393" y="2018722"/>
            <a:chExt cx="4477366" cy="3661379"/>
          </a:xfrm>
        </p:grpSpPr>
        <p:sp>
          <p:nvSpPr>
            <p:cNvPr id="10" name="TextBox 35"/>
            <p:cNvSpPr txBox="1">
              <a:spLocks noChangeArrowheads="1"/>
            </p:cNvSpPr>
            <p:nvPr/>
          </p:nvSpPr>
          <p:spPr bwMode="auto">
            <a:xfrm>
              <a:off x="1375560" y="2018722"/>
              <a:ext cx="3299042" cy="412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r>
                <a:rPr lang="en-US" sz="1800">
                  <a:latin typeface="Georgia" panose="02040502050405020303" pitchFamily="18" charset="0"/>
                </a:rPr>
                <a:t>Different Tasks</a:t>
              </a:r>
            </a:p>
          </p:txBody>
        </p: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369511" y="2690620"/>
              <a:ext cx="1037727" cy="882904"/>
              <a:chOff x="301752" y="2136446"/>
              <a:chExt cx="1037727" cy="882904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301752" y="2136446"/>
                <a:ext cx="1037727" cy="882904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64654" y="2368098"/>
                <a:ext cx="216838" cy="32528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880356" y="2267417"/>
                <a:ext cx="216838" cy="32528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25473" y="2608188"/>
                <a:ext cx="216838" cy="32528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1763211" y="2670838"/>
              <a:ext cx="1037727" cy="882904"/>
              <a:chOff x="1716743" y="2136446"/>
              <a:chExt cx="1037727" cy="882904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716743" y="2136446"/>
                <a:ext cx="1037727" cy="882904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>
                <a:off x="2028997" y="2256489"/>
                <a:ext cx="216838" cy="131660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>
                <a:off x="2320789" y="2517319"/>
                <a:ext cx="216838" cy="131660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>
                <a:off x="1995541" y="2610259"/>
                <a:ext cx="216838" cy="131660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3195153" y="2674441"/>
              <a:ext cx="1037727" cy="902540"/>
              <a:chOff x="1716743" y="2136446"/>
              <a:chExt cx="1037727" cy="90254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716743" y="2136446"/>
                <a:ext cx="1037727" cy="902540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7" name="Diamond 26"/>
              <p:cNvSpPr/>
              <p:nvPr/>
            </p:nvSpPr>
            <p:spPr>
              <a:xfrm>
                <a:off x="1801935" y="2368098"/>
                <a:ext cx="387212" cy="302740"/>
              </a:xfrm>
              <a:prstGeom prst="diamond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8" name="Diamond 27"/>
              <p:cNvSpPr/>
              <p:nvPr/>
            </p:nvSpPr>
            <p:spPr>
              <a:xfrm>
                <a:off x="2245835" y="2251238"/>
                <a:ext cx="387212" cy="302740"/>
              </a:xfrm>
              <a:prstGeom prst="diamond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9" name="Diamond 28"/>
              <p:cNvSpPr/>
              <p:nvPr/>
            </p:nvSpPr>
            <p:spPr>
              <a:xfrm>
                <a:off x="2150415" y="2577898"/>
                <a:ext cx="387212" cy="302740"/>
              </a:xfrm>
              <a:prstGeom prst="diamond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14" name="Down Arrow 13"/>
            <p:cNvSpPr/>
            <p:nvPr/>
          </p:nvSpPr>
          <p:spPr>
            <a:xfrm>
              <a:off x="599345" y="3702293"/>
              <a:ext cx="588568" cy="862218"/>
            </a:xfrm>
            <a:prstGeom prst="down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3311315" y="4645301"/>
              <a:ext cx="1409444" cy="957350"/>
              <a:chOff x="-51136" y="4672853"/>
              <a:chExt cx="1574277" cy="957350"/>
            </a:xfrm>
          </p:grpSpPr>
          <p:sp>
            <p:nvSpPr>
              <p:cNvPr id="24" name="Cube 23"/>
              <p:cNvSpPr/>
              <p:nvPr/>
            </p:nvSpPr>
            <p:spPr>
              <a:xfrm>
                <a:off x="-51136" y="4672853"/>
                <a:ext cx="1574277" cy="881044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5" name="TextBox 56"/>
              <p:cNvSpPr txBox="1">
                <a:spLocks noChangeArrowheads="1"/>
              </p:cNvSpPr>
              <p:nvPr/>
            </p:nvSpPr>
            <p:spPr bwMode="auto">
              <a:xfrm>
                <a:off x="3054" y="4907566"/>
                <a:ext cx="1355253" cy="722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eaLnBrk="1" hangingPunct="1"/>
                <a:r>
                  <a:rPr lang="en-US" sz="1800">
                    <a:latin typeface="Georgia" panose="02040502050405020303" pitchFamily="18" charset="0"/>
                  </a:rPr>
                  <a:t>Learning System</a:t>
                </a:r>
              </a:p>
            </p:txBody>
          </p:sp>
        </p:grpSp>
        <p:sp>
          <p:nvSpPr>
            <p:cNvPr id="16" name="Down Arrow 15"/>
            <p:cNvSpPr/>
            <p:nvPr/>
          </p:nvSpPr>
          <p:spPr>
            <a:xfrm>
              <a:off x="2042009" y="3702293"/>
              <a:ext cx="588568" cy="862218"/>
            </a:xfrm>
            <a:prstGeom prst="down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1763211" y="4672853"/>
              <a:ext cx="1409444" cy="957350"/>
              <a:chOff x="-51136" y="4672853"/>
              <a:chExt cx="1574277" cy="957350"/>
            </a:xfrm>
          </p:grpSpPr>
          <p:sp>
            <p:nvSpPr>
              <p:cNvPr id="22" name="Cube 21"/>
              <p:cNvSpPr/>
              <p:nvPr/>
            </p:nvSpPr>
            <p:spPr>
              <a:xfrm>
                <a:off x="-51136" y="4672853"/>
                <a:ext cx="1574277" cy="881044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3" name="TextBox 64"/>
              <p:cNvSpPr txBox="1">
                <a:spLocks noChangeArrowheads="1"/>
              </p:cNvSpPr>
              <p:nvPr/>
            </p:nvSpPr>
            <p:spPr bwMode="auto">
              <a:xfrm>
                <a:off x="3054" y="4907566"/>
                <a:ext cx="1355253" cy="722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eaLnBrk="1" hangingPunct="1"/>
                <a:r>
                  <a:rPr lang="en-US" sz="1800" dirty="0">
                    <a:latin typeface="Georgia" panose="02040502050405020303" pitchFamily="18" charset="0"/>
                  </a:rPr>
                  <a:t>Learning System</a:t>
                </a:r>
              </a:p>
            </p:txBody>
          </p:sp>
        </p:grpSp>
        <p:sp>
          <p:nvSpPr>
            <p:cNvPr id="18" name="Down Arrow 17"/>
            <p:cNvSpPr/>
            <p:nvPr/>
          </p:nvSpPr>
          <p:spPr>
            <a:xfrm>
              <a:off x="3495687" y="3702293"/>
              <a:ext cx="588568" cy="862218"/>
            </a:xfrm>
            <a:prstGeom prst="down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243393" y="4722751"/>
              <a:ext cx="1409444" cy="957350"/>
              <a:chOff x="-51136" y="4672853"/>
              <a:chExt cx="1574277" cy="957350"/>
            </a:xfrm>
          </p:grpSpPr>
          <p:sp>
            <p:nvSpPr>
              <p:cNvPr id="20" name="Cube 19"/>
              <p:cNvSpPr/>
              <p:nvPr/>
            </p:nvSpPr>
            <p:spPr>
              <a:xfrm>
                <a:off x="-51136" y="4672853"/>
                <a:ext cx="1574277" cy="881044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1" name="TextBox 68"/>
              <p:cNvSpPr txBox="1">
                <a:spLocks noChangeArrowheads="1"/>
              </p:cNvSpPr>
              <p:nvPr/>
            </p:nvSpPr>
            <p:spPr bwMode="auto">
              <a:xfrm>
                <a:off x="3054" y="4907566"/>
                <a:ext cx="1355253" cy="722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eaLnBrk="1" hangingPunct="1"/>
                <a:r>
                  <a:rPr lang="en-US" sz="1800">
                    <a:latin typeface="Georgia" panose="02040502050405020303" pitchFamily="18" charset="0"/>
                  </a:rPr>
                  <a:t>Learning System</a:t>
                </a:r>
              </a:p>
            </p:txBody>
          </p:sp>
        </p:grpSp>
      </p:grpSp>
      <p:sp>
        <p:nvSpPr>
          <p:cNvPr id="8" name="TextBox 71"/>
          <p:cNvSpPr txBox="1">
            <a:spLocks noChangeArrowheads="1"/>
          </p:cNvSpPr>
          <p:nvPr/>
        </p:nvSpPr>
        <p:spPr bwMode="auto">
          <a:xfrm>
            <a:off x="1519752" y="5290214"/>
            <a:ext cx="3797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sz="1800" b="1" dirty="0">
                <a:latin typeface="Georgia" panose="02040502050405020303" pitchFamily="18" charset="0"/>
              </a:rPr>
              <a:t>Traditional Machine Learning</a:t>
            </a:r>
          </a:p>
        </p:txBody>
      </p:sp>
      <p:sp>
        <p:nvSpPr>
          <p:cNvPr id="9" name="TextBox 76"/>
          <p:cNvSpPr txBox="1">
            <a:spLocks noChangeArrowheads="1"/>
          </p:cNvSpPr>
          <p:nvPr/>
        </p:nvSpPr>
        <p:spPr bwMode="auto">
          <a:xfrm>
            <a:off x="7132399" y="5270016"/>
            <a:ext cx="3797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sz="1800" b="1" dirty="0">
                <a:latin typeface="Georgia" panose="02040502050405020303" pitchFamily="18" charset="0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82793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8B26A-C7A7-4C24-BE6A-76AB3E1A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Dictionary Learning</a:t>
            </a:r>
          </a:p>
        </p:txBody>
      </p: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C56B-2A64-4100-B3D7-82DD90FA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Hand Crafter Features</a:t>
            </a:r>
          </a:p>
          <a:p>
            <a:pPr lvl="1"/>
            <a:r>
              <a:rPr lang="en-US" dirty="0"/>
              <a:t>High Accuracy</a:t>
            </a:r>
          </a:p>
          <a:p>
            <a:pPr lvl="1"/>
            <a:r>
              <a:rPr lang="en-US" dirty="0"/>
              <a:t>Can not adapted to new conditions</a:t>
            </a:r>
          </a:p>
          <a:p>
            <a:r>
              <a:rPr lang="en-US" sz="2400" dirty="0"/>
              <a:t>Learning Feature from Data itself</a:t>
            </a:r>
          </a:p>
          <a:p>
            <a:pPr lvl="1"/>
            <a:r>
              <a:rPr lang="en-US" dirty="0"/>
              <a:t>Overcome limitation</a:t>
            </a:r>
          </a:p>
          <a:p>
            <a:pPr lvl="1"/>
            <a:r>
              <a:rPr lang="en-US" dirty="0"/>
              <a:t>Low Level Features</a:t>
            </a:r>
          </a:p>
          <a:p>
            <a:r>
              <a:rPr lang="en-US" sz="2400" dirty="0"/>
              <a:t>Dictionary Learning</a:t>
            </a:r>
          </a:p>
          <a:p>
            <a:pPr lvl="1"/>
            <a:r>
              <a:rPr lang="en-US" dirty="0"/>
              <a:t>Fast representation under sparse representation theory</a:t>
            </a:r>
          </a:p>
          <a:p>
            <a:pPr lvl="1"/>
            <a:r>
              <a:rPr lang="en-US" dirty="0"/>
              <a:t>Well approximated by linear combination of some bases or dictionary</a:t>
            </a:r>
          </a:p>
        </p:txBody>
      </p:sp>
    </p:spTree>
    <p:extLst>
      <p:ext uri="{BB962C8B-B14F-4D97-AF65-F5344CB8AC3E}">
        <p14:creationId xmlns:p14="http://schemas.microsoft.com/office/powerpoint/2010/main" val="226313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Dictionary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19143"/>
            <a:ext cx="10058400" cy="31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51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1590</Words>
  <Application>Microsoft Office PowerPoint</Application>
  <PresentationFormat>Widescreen</PresentationFormat>
  <Paragraphs>308</Paragraphs>
  <Slides>45</Slides>
  <Notes>9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等线</vt:lpstr>
      <vt:lpstr>等线 Light</vt:lpstr>
      <vt:lpstr>ＭＳ Ｐゴシック</vt:lpstr>
      <vt:lpstr>Arial</vt:lpstr>
      <vt:lpstr>Calibri</vt:lpstr>
      <vt:lpstr>Calibri Light</vt:lpstr>
      <vt:lpstr>Georgia</vt:lpstr>
      <vt:lpstr>Roboto</vt:lpstr>
      <vt:lpstr>Wingdings</vt:lpstr>
      <vt:lpstr>Office Theme</vt:lpstr>
      <vt:lpstr>Cross-View Action Recognition via Joint Dictionary and Transfer Learning </vt:lpstr>
      <vt:lpstr>Outline</vt:lpstr>
      <vt:lpstr>Background</vt:lpstr>
      <vt:lpstr>Normal Approach</vt:lpstr>
      <vt:lpstr>Motivation</vt:lpstr>
      <vt:lpstr>Transfer Learning</vt:lpstr>
      <vt:lpstr>Traditional Learning VS Transfer Learning</vt:lpstr>
      <vt:lpstr>Dictionary Learning</vt:lpstr>
      <vt:lpstr>Dictionary Learning</vt:lpstr>
      <vt:lpstr>Methodology </vt:lpstr>
      <vt:lpstr>Cross-View Action Recognition via Joint Dictionary and Transfer Learning Framework</vt:lpstr>
      <vt:lpstr>Cross-View Action Recognition via Joint Dictionary and Transfer Learning Framework</vt:lpstr>
      <vt:lpstr>Action Recognition in realistic videos</vt:lpstr>
      <vt:lpstr>Dense trajectories revisited</vt:lpstr>
      <vt:lpstr>Dense trajectories revisited</vt:lpstr>
      <vt:lpstr>Improved Dense Trajectories</vt:lpstr>
      <vt:lpstr>Improved Dense Trajectories</vt:lpstr>
      <vt:lpstr>Improved Dense Trajectories output</vt:lpstr>
      <vt:lpstr>Visual Vocabularies using GMM and Fisher Vector</vt:lpstr>
      <vt:lpstr>Visual Vocabularies using GMM and Fisher Vector</vt:lpstr>
      <vt:lpstr>Transfer Learning Methods</vt:lpstr>
      <vt:lpstr>Sparse coding and Dictionary learning</vt:lpstr>
      <vt:lpstr>Sparse Coding and Dictionary Learning</vt:lpstr>
      <vt:lpstr>Joint Dictionary and Transfer Learning for Cross-View Action Recognition</vt:lpstr>
      <vt:lpstr>Joint Dictionary and Transfer Learning for Cross-View Action Recognition</vt:lpstr>
      <vt:lpstr>Experiments</vt:lpstr>
      <vt:lpstr>Data set and Preprocessing</vt:lpstr>
      <vt:lpstr>PowerPoint Presentation</vt:lpstr>
      <vt:lpstr>Data Segmentation</vt:lpstr>
      <vt:lpstr>Video Frame Cropping</vt:lpstr>
      <vt:lpstr>Action video after cropping and Segmentation</vt:lpstr>
      <vt:lpstr>Experiment Setup</vt:lpstr>
      <vt:lpstr>Results</vt:lpstr>
      <vt:lpstr>Comparison of IDT Descriptors</vt:lpstr>
      <vt:lpstr>Cross-View Action Recognition without Transfer Learning</vt:lpstr>
      <vt:lpstr>Cross-View Action Recognition with Transfer Learning</vt:lpstr>
      <vt:lpstr>Cross-View Action Recognition with Dictionary Learning</vt:lpstr>
      <vt:lpstr>Cross-View Action Recognition via Joint Dictionary and Transfer Learning (View1- View2)</vt:lpstr>
      <vt:lpstr>Cross-View Action Recognition via Joint Dictionary and Transfer Learning(View1-View3)</vt:lpstr>
      <vt:lpstr>Cross-View Action Recognition via Joint Dictionary and Transfer Learning(View2-View1)</vt:lpstr>
      <vt:lpstr>Cross-View Action Recognition via Joint Dictionary and Transfer Learning(View2-View3)</vt:lpstr>
      <vt:lpstr>Cross-View Action Recognition via Joint Dictionary and Transfer Learning (View3-View1)</vt:lpstr>
      <vt:lpstr>Cross-View Action Recognition via Joint Dictionary and Transfer Learning (View3- View2)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Cross-View Action Recognition via Joint Dictionary and Transfer Learning</dc:title>
  <dc:creator>Deepak Kumar</dc:creator>
  <cp:lastModifiedBy>Deepak Kumar</cp:lastModifiedBy>
  <cp:revision>4</cp:revision>
  <dcterms:created xsi:type="dcterms:W3CDTF">2018-08-31T16:14:28Z</dcterms:created>
  <dcterms:modified xsi:type="dcterms:W3CDTF">2018-10-15T13:36:34Z</dcterms:modified>
</cp:coreProperties>
</file>